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38"/>
  </p:notesMasterIdLst>
  <p:sldIdLst>
    <p:sldId id="256" r:id="rId2"/>
    <p:sldId id="257" r:id="rId3"/>
    <p:sldId id="259" r:id="rId4"/>
    <p:sldId id="324" r:id="rId5"/>
    <p:sldId id="325" r:id="rId6"/>
    <p:sldId id="326" r:id="rId7"/>
    <p:sldId id="327" r:id="rId8"/>
    <p:sldId id="328" r:id="rId9"/>
    <p:sldId id="377" r:id="rId10"/>
    <p:sldId id="378" r:id="rId11"/>
    <p:sldId id="329" r:id="rId12"/>
    <p:sldId id="330" r:id="rId13"/>
    <p:sldId id="331" r:id="rId14"/>
    <p:sldId id="332" r:id="rId15"/>
    <p:sldId id="333" r:id="rId16"/>
    <p:sldId id="334" r:id="rId17"/>
    <p:sldId id="335" r:id="rId18"/>
    <p:sldId id="336" r:id="rId19"/>
    <p:sldId id="379" r:id="rId20"/>
    <p:sldId id="337" r:id="rId21"/>
    <p:sldId id="338" r:id="rId22"/>
    <p:sldId id="339" r:id="rId23"/>
    <p:sldId id="380" r:id="rId24"/>
    <p:sldId id="340" r:id="rId25"/>
    <p:sldId id="341" r:id="rId26"/>
    <p:sldId id="342" r:id="rId27"/>
    <p:sldId id="343" r:id="rId28"/>
    <p:sldId id="381" r:id="rId29"/>
    <p:sldId id="344" r:id="rId30"/>
    <p:sldId id="382" r:id="rId31"/>
    <p:sldId id="345" r:id="rId32"/>
    <p:sldId id="346" r:id="rId33"/>
    <p:sldId id="347" r:id="rId34"/>
    <p:sldId id="348" r:id="rId35"/>
    <p:sldId id="383" r:id="rId36"/>
    <p:sldId id="376"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88"/>
    <p:restoredTop sz="93661"/>
  </p:normalViewPr>
  <p:slideViewPr>
    <p:cSldViewPr snapToGrid="0" snapToObjects="1">
      <p:cViewPr varScale="1">
        <p:scale>
          <a:sx n="200" d="100"/>
          <a:sy n="200" d="100"/>
        </p:scale>
        <p:origin x="70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4/12/18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a:t>
            </a:fld>
            <a:endParaRPr lang="en-US"/>
          </a:p>
        </p:txBody>
      </p:sp>
    </p:spTree>
    <p:extLst>
      <p:ext uri="{BB962C8B-B14F-4D97-AF65-F5344CB8AC3E}">
        <p14:creationId xmlns:p14="http://schemas.microsoft.com/office/powerpoint/2010/main" val="1277131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36</a:t>
            </a:fld>
            <a:endParaRPr lang="en-US"/>
          </a:p>
        </p:txBody>
      </p:sp>
    </p:spTree>
    <p:extLst>
      <p:ext uri="{BB962C8B-B14F-4D97-AF65-F5344CB8AC3E}">
        <p14:creationId xmlns:p14="http://schemas.microsoft.com/office/powerpoint/2010/main" val="319122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4/12/18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4/12/18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4/12/18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4/12/18</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Numerical Differentiation</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8</a:t>
            </a:r>
          </a:p>
        </p:txBody>
      </p:sp>
    </p:spTree>
    <p:extLst>
      <p:ext uri="{BB962C8B-B14F-4D97-AF65-F5344CB8AC3E}">
        <p14:creationId xmlns:p14="http://schemas.microsoft.com/office/powerpoint/2010/main" val="21476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308" t="8649" r="6147" b="9729"/>
          <a:stretch/>
        </p:blipFill>
        <p:spPr>
          <a:xfrm>
            <a:off x="2631989" y="920578"/>
            <a:ext cx="4361935" cy="5597611"/>
          </a:xfrm>
          <a:prstGeom prst="rect">
            <a:avLst/>
          </a:prstGeom>
        </p:spPr>
      </p:pic>
    </p:spTree>
    <p:extLst>
      <p:ext uri="{BB962C8B-B14F-4D97-AF65-F5344CB8AC3E}">
        <p14:creationId xmlns:p14="http://schemas.microsoft.com/office/powerpoint/2010/main" val="1302337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 forward, backward and central difference formulae, as well as other finite difference formulas, can be obtained using the Taylor Series expansion of </a:t>
                </a:r>
                <a14:m>
                  <m:oMath xmlns:m="http://schemas.openxmlformats.org/officeDocument/2006/math">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The advantage of using the Taylor Series expansion is that an estimate of the error in the approximation can be obtained.</a:t>
                </a: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The Two Point Forward Difference Formula:</a:t>
                </a:r>
                <a:br>
                  <a:rPr lang="en-US" sz="2000" dirty="0">
                    <a:latin typeface="Arial" charset="0"/>
                    <a:ea typeface="Arial" charset="0"/>
                    <a:cs typeface="Arial" charset="0"/>
                  </a:rPr>
                </a:br>
                <a:br>
                  <a:rPr lang="en-US" sz="2000" dirty="0">
                    <a:latin typeface="Arial" charset="0"/>
                    <a:ea typeface="Arial" charset="0"/>
                    <a:cs typeface="Arial" charset="0"/>
                  </a:rPr>
                </a:br>
                <a:r>
                  <a:rPr lang="en-US" sz="2000" dirty="0">
                    <a:latin typeface="Arial" charset="0"/>
                    <a:ea typeface="Arial" charset="0"/>
                    <a:cs typeface="Arial" charset="0"/>
                  </a:rPr>
                  <a:t>Assuming that points are evenly spaced we can write:</a:t>
                </a:r>
              </a:p>
              <a:p>
                <a:pPr marL="45720" indent="0">
                  <a:buNone/>
                </a:pPr>
                <a:endParaRPr lang="en-US" sz="2000" dirty="0">
                  <a:latin typeface="Arial" charset="0"/>
                  <a:ea typeface="Arial" charset="0"/>
                  <a:cs typeface="Arial" charset="0"/>
                </a:endParaRP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This can be written: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oMath>
                </a14:m>
                <a:r>
                  <a:rPr lang="en-US" sz="2000" dirty="0">
                    <a:latin typeface="Arial" charset="0"/>
                    <a:ea typeface="Arial" charset="0"/>
                    <a:cs typeface="Arial" charset="0"/>
                  </a:rPr>
                  <a:t> and </a:t>
                </a:r>
                <a14:m>
                  <m:oMath xmlns:m="http://schemas.openxmlformats.org/officeDocument/2006/math">
                    <m:r>
                      <a:rPr lang="en-US" sz="2000" i="1" smtClean="0">
                        <a:latin typeface="Cambria Math" charset="0"/>
                        <a:ea typeface="Cambria Math" charset="0"/>
                        <a:cs typeface="Cambria Math" charset="0"/>
                      </a:rPr>
                      <m:t>𝜉</m:t>
                    </m:r>
                    <m:r>
                      <a:rPr lang="en-US" sz="2000" i="1" smtClean="0">
                        <a:latin typeface="Cambria Math" charset="0"/>
                        <a:ea typeface="Cambria Math" charset="0"/>
                        <a:cs typeface="Cambria Math" charset="0"/>
                      </a:rPr>
                      <m:t>∈</m:t>
                    </m:r>
                    <m:d>
                      <m:dPr>
                        <m:begChr m:val="]"/>
                        <m:endChr m:val="["/>
                        <m:ctrlPr>
                          <a:rPr lang="pt-BR" sz="2000" i="1" smtClean="0">
                            <a:latin typeface="Cambria Math" panose="02040503050406030204" pitchFamily="18" charset="0"/>
                            <a:ea typeface="Cambria Math" charset="0"/>
                            <a:cs typeface="Cambria Math" charset="0"/>
                          </a:rPr>
                        </m:ctrlPr>
                      </m:dPr>
                      <m:e>
                        <m:sSub>
                          <m:sSubPr>
                            <m:ctrlPr>
                              <a:rPr lang="en-US" sz="200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𝑖</m:t>
                            </m:r>
                          </m:sub>
                        </m:sSub>
                        <m:r>
                          <a:rPr lang="en-GB" sz="2000" b="0" i="1" smtClean="0">
                            <a:latin typeface="Cambria Math" charset="0"/>
                            <a:ea typeface="Cambria Math" charset="0"/>
                            <a:cs typeface="Cambria Math" charset="0"/>
                          </a:rPr>
                          <m:t>, </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e>
                    </m:d>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364"/>
                </a:stretch>
              </a:blipFill>
            </p:spPr>
            <p:txBody>
              <a:bodyPr/>
              <a:lstStyle/>
              <a:p>
                <a:r>
                  <a:rPr lang="en-US">
                    <a:noFill/>
                  </a:rPr>
                  <a:t> </a:t>
                </a:r>
              </a:p>
            </p:txBody>
          </p:sp>
        </mc:Fallback>
      </mc:AlternateContent>
      <p:pic>
        <p:nvPicPr>
          <p:cNvPr id="4" name="Picture 2" descr="\\172.16.3.215\data4\Graphics\Powerpoint\WILEY WORK\GILAT\Final Files\ch08\gilat_3e_eq_08_08.jpg"/>
          <p:cNvPicPr>
            <a:picLocks noChangeAspect="1" noChangeArrowheads="1"/>
          </p:cNvPicPr>
          <p:nvPr/>
        </p:nvPicPr>
        <p:blipFill>
          <a:blip r:embed="rId3" cstate="print"/>
          <a:stretch>
            <a:fillRect/>
          </a:stretch>
        </p:blipFill>
        <p:spPr bwMode="auto">
          <a:xfrm>
            <a:off x="684244" y="4050627"/>
            <a:ext cx="6332174" cy="520142"/>
          </a:xfrm>
          <a:prstGeom prst="rect">
            <a:avLst/>
          </a:prstGeom>
          <a:noFill/>
        </p:spPr>
      </p:pic>
      <p:pic>
        <p:nvPicPr>
          <p:cNvPr id="5" name="Picture 2" descr="\\172.16.3.215\data4\Graphics\Powerpoint\WILEY WORK\GILAT\Final Files\ch08\gilat_3e_eq_08_09.jpg"/>
          <p:cNvPicPr>
            <a:picLocks noChangeAspect="1" noChangeArrowheads="1"/>
          </p:cNvPicPr>
          <p:nvPr/>
        </p:nvPicPr>
        <p:blipFill>
          <a:blip r:embed="rId4" cstate="print"/>
          <a:stretch>
            <a:fillRect/>
          </a:stretch>
        </p:blipFill>
        <p:spPr bwMode="auto">
          <a:xfrm>
            <a:off x="684244" y="5170842"/>
            <a:ext cx="5311895" cy="436334"/>
          </a:xfrm>
          <a:prstGeom prst="rect">
            <a:avLst/>
          </a:prstGeom>
          <a:noFill/>
        </p:spPr>
      </p:pic>
    </p:spTree>
    <p:extLst>
      <p:ext uri="{BB962C8B-B14F-4D97-AF65-F5344CB8AC3E}">
        <p14:creationId xmlns:p14="http://schemas.microsoft.com/office/powerpoint/2010/main" val="166864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br>
                  <a:rPr lang="en-US" sz="2000" dirty="0">
                    <a:latin typeface="Arial" charset="0"/>
                    <a:ea typeface="Arial" charset="0"/>
                    <a:cs typeface="Arial" charset="0"/>
                  </a:rPr>
                </a:b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Solving for </a:t>
                </a:r>
                <a14:m>
                  <m:oMath xmlns:m="http://schemas.openxmlformats.org/officeDocument/2006/math">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𝑓</m:t>
                        </m:r>
                      </m:e>
                      <m:sup>
                        <m:r>
                          <a:rPr lang="en-GB" sz="2000" b="0" i="1" smtClean="0">
                            <a:latin typeface="Cambria Math" charset="0"/>
                            <a:ea typeface="Arial" charset="0"/>
                            <a:cs typeface="Arial" charset="0"/>
                          </a:rPr>
                          <m:t>′</m:t>
                        </m:r>
                      </m:sup>
                    </m:sSup>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e>
                    </m:d>
                  </m:oMath>
                </a14:m>
                <a:r>
                  <a:rPr lang="en-US" sz="2000" dirty="0">
                    <a:latin typeface="Arial" charset="0"/>
                    <a:ea typeface="Arial" charset="0"/>
                    <a:cs typeface="Arial" charset="0"/>
                  </a:rPr>
                  <a:t> yields:</a:t>
                </a:r>
              </a:p>
              <a:p>
                <a:pPr marL="45720" indent="0">
                  <a:buNone/>
                </a:pPr>
                <a:endParaRPr lang="en-US" sz="2000" dirty="0">
                  <a:latin typeface="Arial" charset="0"/>
                  <a:ea typeface="Arial" charset="0"/>
                  <a:cs typeface="Arial" charset="0"/>
                </a:endParaRPr>
              </a:p>
              <a:p>
                <a:pPr marL="45720" indent="0">
                  <a:buNone/>
                </a:pPr>
                <a:br>
                  <a:rPr lang="en-US" sz="2000" dirty="0">
                    <a:latin typeface="Arial" charset="0"/>
                    <a:ea typeface="Arial" charset="0"/>
                    <a:cs typeface="Arial" charset="0"/>
                  </a:rPr>
                </a:br>
                <a:br>
                  <a:rPr lang="en-US" sz="2000" dirty="0">
                    <a:latin typeface="Arial" charset="0"/>
                    <a:ea typeface="Arial" charset="0"/>
                    <a:cs typeface="Arial" charset="0"/>
                  </a:rPr>
                </a:br>
                <a:r>
                  <a:rPr lang="en-US" sz="2000" dirty="0">
                    <a:latin typeface="Arial" charset="0"/>
                    <a:ea typeface="Arial" charset="0"/>
                    <a:cs typeface="Arial" charset="0"/>
                  </a:rPr>
                  <a:t>An approximate value of the derivative </a:t>
                </a:r>
                <a14:m>
                  <m:oMath xmlns:m="http://schemas.openxmlformats.org/officeDocument/2006/math">
                    <m:sSup>
                      <m:sSupPr>
                        <m:ctrlPr>
                          <a:rPr lang="en-US" sz="200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𝑓</m:t>
                        </m:r>
                      </m:e>
                      <m:sup>
                        <m:r>
                          <a:rPr lang="en-GB" sz="2000" b="0" i="1" smtClean="0">
                            <a:latin typeface="Cambria Math" charset="0"/>
                            <a:ea typeface="Arial" charset="0"/>
                            <a:cs typeface="Arial" charset="0"/>
                          </a:rPr>
                          <m:t>′</m:t>
                        </m:r>
                      </m:sup>
                    </m:sSup>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can be calculated if the second term on the </a:t>
                </a:r>
                <a:r>
                  <a:rPr lang="en-US" sz="2000" dirty="0" err="1">
                    <a:latin typeface="Arial" charset="0"/>
                    <a:ea typeface="Arial" charset="0"/>
                    <a:cs typeface="Arial" charset="0"/>
                  </a:rPr>
                  <a:t>r.h.s</a:t>
                </a:r>
                <a:r>
                  <a:rPr lang="en-US" sz="2000" dirty="0">
                    <a:latin typeface="Arial" charset="0"/>
                    <a:ea typeface="Arial" charset="0"/>
                    <a:cs typeface="Arial" charset="0"/>
                  </a:rPr>
                  <a:t>. of Equation (8.10) is ignored. Ignoring this term introduces a truncation error which is said to be in the ‘order of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 written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since it is proportional to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Using this notation we can write the forward difference formula as: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455"/>
                </a:stretch>
              </a:blipFill>
            </p:spPr>
            <p:txBody>
              <a:bodyPr/>
              <a:lstStyle/>
              <a:p>
                <a:r>
                  <a:rPr lang="en-US">
                    <a:noFill/>
                  </a:rPr>
                  <a:t> </a:t>
                </a:r>
              </a:p>
            </p:txBody>
          </p:sp>
        </mc:Fallback>
      </mc:AlternateContent>
      <p:pic>
        <p:nvPicPr>
          <p:cNvPr id="4" name="Picture 2" descr="\\172.16.3.215\data4\Graphics\Powerpoint\WILEY WORK\GILAT\Final Files\ch08\gilat_3e_eq_08_10.jpg"/>
          <p:cNvPicPr>
            <a:picLocks noChangeAspect="1" noChangeArrowheads="1"/>
          </p:cNvPicPr>
          <p:nvPr/>
        </p:nvPicPr>
        <p:blipFill>
          <a:blip r:embed="rId3" cstate="print"/>
          <a:stretch>
            <a:fillRect/>
          </a:stretch>
        </p:blipFill>
        <p:spPr bwMode="auto">
          <a:xfrm>
            <a:off x="665583" y="2221391"/>
            <a:ext cx="5561168" cy="528311"/>
          </a:xfrm>
          <a:prstGeom prst="rect">
            <a:avLst/>
          </a:prstGeom>
          <a:noFill/>
        </p:spPr>
      </p:pic>
      <p:pic>
        <p:nvPicPr>
          <p:cNvPr id="5" name="Picture 2" descr="\\172.16.3.215\data4\Graphics\Powerpoint\WILEY WORK\GILAT\Final Files\ch08\gilat_3e_eq_08_11.jpg"/>
          <p:cNvPicPr>
            <a:picLocks noChangeAspect="1" noChangeArrowheads="1"/>
          </p:cNvPicPr>
          <p:nvPr/>
        </p:nvPicPr>
        <p:blipFill>
          <a:blip r:embed="rId4" cstate="print"/>
          <a:stretch>
            <a:fillRect/>
          </a:stretch>
        </p:blipFill>
        <p:spPr bwMode="auto">
          <a:xfrm>
            <a:off x="665583" y="4436117"/>
            <a:ext cx="5915170" cy="528140"/>
          </a:xfrm>
          <a:prstGeom prst="rect">
            <a:avLst/>
          </a:prstGeom>
          <a:noFill/>
        </p:spPr>
      </p:pic>
      <p:pic>
        <p:nvPicPr>
          <p:cNvPr id="6" name="Picture 2" descr="\\172.16.3.215\data4\Graphics\Powerpoint\WILEY WORK\GILAT\Final Files\ch08\gilat_3e_eq_08_12.jpg"/>
          <p:cNvPicPr>
            <a:picLocks noChangeAspect="1" noChangeArrowheads="1"/>
          </p:cNvPicPr>
          <p:nvPr/>
        </p:nvPicPr>
        <p:blipFill>
          <a:blip r:embed="rId5" cstate="print"/>
          <a:stretch>
            <a:fillRect/>
          </a:stretch>
        </p:blipFill>
        <p:spPr bwMode="auto">
          <a:xfrm>
            <a:off x="665583" y="5687639"/>
            <a:ext cx="5773053" cy="544316"/>
          </a:xfrm>
          <a:prstGeom prst="rect">
            <a:avLst/>
          </a:prstGeom>
          <a:noFill/>
        </p:spPr>
      </p:pic>
    </p:spTree>
    <p:extLst>
      <p:ext uri="{BB962C8B-B14F-4D97-AF65-F5344CB8AC3E}">
        <p14:creationId xmlns:p14="http://schemas.microsoft.com/office/powerpoint/2010/main" val="44869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Two-Point Backward Difference Formula:</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Using Taylor’s Theorem we can write: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As before this reduces to:</a:t>
                </a:r>
              </a:p>
              <a:p>
                <a:pPr marL="45720" indent="0">
                  <a:buNone/>
                </a:pPr>
                <a:endParaRPr lang="en-US" sz="2000" dirty="0">
                  <a:latin typeface="Arial" charset="0"/>
                  <a:ea typeface="Arial" charset="0"/>
                  <a:cs typeface="Arial" charset="0"/>
                </a:endParaRP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where </a:t>
                </a:r>
                <a14:m>
                  <m:oMath xmlns:m="http://schemas.openxmlformats.org/officeDocument/2006/math">
                    <m:r>
                      <a:rPr lang="en-GB" sz="2000" i="1">
                        <a:latin typeface="Cambria Math" charset="0"/>
                        <a:ea typeface="Arial" charset="0"/>
                        <a:cs typeface="Arial" charset="0"/>
                      </a:rPr>
                      <m:t>h</m:t>
                    </m:r>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oMath>
                </a14:m>
                <a:r>
                  <a:rPr lang="en-US" sz="2000" dirty="0">
                    <a:latin typeface="Arial" charset="0"/>
                    <a:ea typeface="Arial" charset="0"/>
                    <a:cs typeface="Arial" charset="0"/>
                  </a:rPr>
                  <a:t> and </a:t>
                </a:r>
                <a14:m>
                  <m:oMath xmlns:m="http://schemas.openxmlformats.org/officeDocument/2006/math">
                    <m:r>
                      <a:rPr lang="en-US" sz="2000" i="1">
                        <a:latin typeface="Cambria Math" charset="0"/>
                        <a:ea typeface="Cambria Math" charset="0"/>
                        <a:cs typeface="Cambria Math" charset="0"/>
                      </a:rPr>
                      <m:t>𝜉</m:t>
                    </m:r>
                    <m:r>
                      <a:rPr lang="en-US" sz="2000" i="1">
                        <a:latin typeface="Cambria Math" charset="0"/>
                        <a:ea typeface="Cambria Math" charset="0"/>
                        <a:cs typeface="Cambria Math" charset="0"/>
                      </a:rPr>
                      <m:t> ∈</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e>
                    </m:d>
                  </m:oMath>
                </a14:m>
                <a:endParaRPr lang="en-US" sz="2000" dirty="0">
                  <a:latin typeface="Arial" charset="0"/>
                  <a:ea typeface="Arial" charset="0"/>
                  <a:cs typeface="Arial" charset="0"/>
                </a:endParaRP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This in turn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13.jpg"/>
          <p:cNvPicPr>
            <a:picLocks noChangeAspect="1" noChangeArrowheads="1"/>
          </p:cNvPicPr>
          <p:nvPr/>
        </p:nvPicPr>
        <p:blipFill>
          <a:blip r:embed="rId3" cstate="print"/>
          <a:stretch>
            <a:fillRect/>
          </a:stretch>
        </p:blipFill>
        <p:spPr bwMode="auto">
          <a:xfrm>
            <a:off x="647448" y="2631252"/>
            <a:ext cx="7228378" cy="593759"/>
          </a:xfrm>
          <a:prstGeom prst="rect">
            <a:avLst/>
          </a:prstGeom>
          <a:noFill/>
        </p:spPr>
      </p:pic>
      <p:pic>
        <p:nvPicPr>
          <p:cNvPr id="5" name="Picture 2" descr="\\172.16.3.215\data4\Graphics\Powerpoint\WILEY WORK\GILAT\Final Files\ch08\gilat_3e_eq_08_15.jpg"/>
          <p:cNvPicPr>
            <a:picLocks noChangeAspect="1" noChangeArrowheads="1"/>
          </p:cNvPicPr>
          <p:nvPr/>
        </p:nvPicPr>
        <p:blipFill>
          <a:blip r:embed="rId4" cstate="print"/>
          <a:stretch>
            <a:fillRect/>
          </a:stretch>
        </p:blipFill>
        <p:spPr bwMode="auto">
          <a:xfrm>
            <a:off x="647448" y="3762436"/>
            <a:ext cx="5765546" cy="547727"/>
          </a:xfrm>
          <a:prstGeom prst="rect">
            <a:avLst/>
          </a:prstGeom>
          <a:noFill/>
        </p:spPr>
      </p:pic>
      <p:pic>
        <p:nvPicPr>
          <p:cNvPr id="6" name="Picture 2" descr="\\172.16.3.215\data4\Graphics\Powerpoint\WILEY WORK\GILAT\Final Files\ch08\gilat_3e_eq_08_16.jpg"/>
          <p:cNvPicPr>
            <a:picLocks noChangeAspect="1" noChangeArrowheads="1"/>
          </p:cNvPicPr>
          <p:nvPr/>
        </p:nvPicPr>
        <p:blipFill>
          <a:blip r:embed="rId5" cstate="print"/>
          <a:stretch>
            <a:fillRect/>
          </a:stretch>
        </p:blipFill>
        <p:spPr bwMode="auto">
          <a:xfrm>
            <a:off x="647448" y="5667167"/>
            <a:ext cx="5667070" cy="659808"/>
          </a:xfrm>
          <a:prstGeom prst="rect">
            <a:avLst/>
          </a:prstGeom>
          <a:noFill/>
        </p:spPr>
      </p:pic>
    </p:spTree>
    <p:extLst>
      <p:ext uri="{BB962C8B-B14F-4D97-AF65-F5344CB8AC3E}">
        <p14:creationId xmlns:p14="http://schemas.microsoft.com/office/powerpoint/2010/main" val="1588295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Two-Point Central Difference Formula for the First Derivative: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We write: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US" sz="2000" i="1" smtClean="0">
                            <a:latin typeface="Cambria Math" charset="0"/>
                            <a:ea typeface="Cambria Math" charset="0"/>
                            <a:cs typeface="Cambria Math" charset="0"/>
                          </a:rPr>
                          <m:t>𝜉</m:t>
                        </m:r>
                      </m:e>
                      <m:sub>
                        <m:r>
                          <a:rPr lang="en-GB" sz="2000" b="0" i="1" smtClean="0">
                            <a:latin typeface="Cambria Math" charset="0"/>
                            <a:ea typeface="Arial" charset="0"/>
                            <a:cs typeface="Arial" charset="0"/>
                          </a:rPr>
                          <m:t>1</m:t>
                        </m:r>
                      </m:sub>
                    </m:sSub>
                    <m:r>
                      <a:rPr lang="en-US" sz="2000" i="1" smtClean="0">
                        <a:latin typeface="Cambria Math" charset="0"/>
                        <a:ea typeface="Cambria Math" charset="0"/>
                        <a:cs typeface="Cambria Math" charset="0"/>
                      </a:rPr>
                      <m:t>∈</m:t>
                    </m:r>
                    <m:d>
                      <m:dPr>
                        <m:begChr m:val="]"/>
                        <m:endChr m:val="["/>
                        <m:ctrlPr>
                          <a:rPr lang="pt-BR" sz="2000" i="1" smtClean="0">
                            <a:latin typeface="Cambria Math" panose="02040503050406030204" pitchFamily="18" charset="0"/>
                            <a:ea typeface="Cambria Math" charset="0"/>
                            <a:cs typeface="Cambria Math" charset="0"/>
                          </a:rPr>
                        </m:ctrlPr>
                      </m:dPr>
                      <m:e>
                        <m:sSub>
                          <m:sSubPr>
                            <m:ctrlPr>
                              <a:rPr lang="en-US" sz="200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𝑖</m:t>
                            </m:r>
                          </m:sub>
                        </m:sSub>
                        <m:r>
                          <a:rPr lang="en-GB" sz="2000" b="0" i="1" smtClean="0">
                            <a:latin typeface="Cambria Math" charset="0"/>
                            <a:ea typeface="Cambria Math" charset="0"/>
                            <a:cs typeface="Cambria Math" charset="0"/>
                          </a:rPr>
                          <m:t>, </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e>
                    </m:d>
                  </m:oMath>
                </a14:m>
                <a:r>
                  <a:rPr lang="en-GB" sz="2000" dirty="0">
                    <a:ea typeface="Arial" charset="0"/>
                    <a:cs typeface="Arial" charset="0"/>
                  </a:rPr>
                  <a:t> and </a:t>
                </a:r>
                <a14:m>
                  <m:oMath xmlns:m="http://schemas.openxmlformats.org/officeDocument/2006/math">
                    <m:r>
                      <a:rPr lang="en-GB" sz="2000" i="1">
                        <a:latin typeface="Cambria Math" charset="0"/>
                        <a:ea typeface="Arial" charset="0"/>
                        <a:cs typeface="Arial" charset="0"/>
                      </a:rPr>
                      <m:t>h</m:t>
                    </m:r>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Now write: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ea typeface="Arial" charset="0"/>
                    <a:cs typeface="Arial" charset="0"/>
                  </a:rPr>
                  <a:t>where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US" sz="2000" i="1">
                            <a:latin typeface="Cambria Math" charset="0"/>
                            <a:ea typeface="Cambria Math" charset="0"/>
                            <a:cs typeface="Cambria Math" charset="0"/>
                          </a:rPr>
                          <m:t>𝜉</m:t>
                        </m:r>
                      </m:e>
                      <m:sub>
                        <m:r>
                          <a:rPr lang="en-GB" sz="2000" i="1">
                            <a:latin typeface="Cambria Math" charset="0"/>
                            <a:ea typeface="Arial" charset="0"/>
                            <a:cs typeface="Arial" charset="0"/>
                          </a:rPr>
                          <m:t>1</m:t>
                        </m:r>
                      </m:sub>
                    </m:sSub>
                    <m:r>
                      <a:rPr lang="en-US" sz="2000" i="1">
                        <a:latin typeface="Cambria Math" charset="0"/>
                        <a:ea typeface="Cambria Math" charset="0"/>
                        <a:cs typeface="Cambria Math" charset="0"/>
                      </a:rPr>
                      <m:t>∈</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e>
                    </m:d>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17.jpg"/>
          <p:cNvPicPr>
            <a:picLocks noChangeAspect="1" noChangeArrowheads="1"/>
          </p:cNvPicPr>
          <p:nvPr/>
        </p:nvPicPr>
        <p:blipFill>
          <a:blip r:embed="rId3" cstate="print"/>
          <a:stretch>
            <a:fillRect/>
          </a:stretch>
        </p:blipFill>
        <p:spPr bwMode="auto">
          <a:xfrm>
            <a:off x="653143" y="2582415"/>
            <a:ext cx="6563200" cy="534432"/>
          </a:xfrm>
          <a:prstGeom prst="rect">
            <a:avLst/>
          </a:prstGeom>
          <a:noFill/>
        </p:spPr>
      </p:pic>
      <p:pic>
        <p:nvPicPr>
          <p:cNvPr id="5" name="Picture 2" descr="\\172.16.3.215\data4\Graphics\Powerpoint\WILEY WORK\GILAT\Final Files\ch08\gilat_3e_eq_08_18.jpg"/>
          <p:cNvPicPr>
            <a:picLocks noChangeAspect="1" noChangeArrowheads="1"/>
          </p:cNvPicPr>
          <p:nvPr/>
        </p:nvPicPr>
        <p:blipFill>
          <a:blip r:embed="rId4" cstate="print"/>
          <a:stretch>
            <a:fillRect/>
          </a:stretch>
        </p:blipFill>
        <p:spPr bwMode="auto">
          <a:xfrm>
            <a:off x="653143" y="4804891"/>
            <a:ext cx="6854989" cy="567984"/>
          </a:xfrm>
          <a:prstGeom prst="rect">
            <a:avLst/>
          </a:prstGeom>
          <a:noFill/>
        </p:spPr>
      </p:pic>
    </p:spTree>
    <p:extLst>
      <p:ext uri="{BB962C8B-B14F-4D97-AF65-F5344CB8AC3E}">
        <p14:creationId xmlns:p14="http://schemas.microsoft.com/office/powerpoint/2010/main" val="2136544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a:t>
                </a:r>
                <a:r>
                  <a:rPr lang="en-US" sz="2000" dirty="0" err="1">
                    <a:latin typeface="Arial" charset="0"/>
                    <a:ea typeface="Arial" charset="0"/>
                    <a:cs typeface="Arial" charset="0"/>
                  </a:rPr>
                  <a:t>spacings</a:t>
                </a:r>
                <a:r>
                  <a:rPr lang="en-US" sz="2000" dirty="0">
                    <a:latin typeface="Arial" charset="0"/>
                    <a:ea typeface="Arial" charset="0"/>
                    <a:cs typeface="Arial" charset="0"/>
                  </a:rPr>
                  <a:t> between points are equal (</a:t>
                </a:r>
                <a14:m>
                  <m:oMath xmlns:m="http://schemas.openxmlformats.org/officeDocument/2006/math">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oMath>
                </a14:m>
                <a:r>
                  <a:rPr lang="en-US" sz="2000" dirty="0">
                    <a:latin typeface="Arial" charset="0"/>
                    <a:ea typeface="Arial" charset="0"/>
                    <a:cs typeface="Arial" charset="0"/>
                  </a:rPr>
                  <a:t>) then subtracting Equation (8.18) from (8.17)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Solving for </a:t>
                </a:r>
                <a14:m>
                  <m:oMath xmlns:m="http://schemas.openxmlformats.org/officeDocument/2006/math">
                    <m:sSup>
                      <m:sSupPr>
                        <m:ctrlPr>
                          <a:rPr lang="en-US" sz="200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𝑓</m:t>
                        </m:r>
                      </m:e>
                      <m:sup>
                        <m:r>
                          <a:rPr lang="en-GB" sz="2000" b="0" i="1" smtClean="0">
                            <a:latin typeface="Cambria Math" charset="0"/>
                            <a:ea typeface="Arial" charset="0"/>
                            <a:cs typeface="Arial" charset="0"/>
                          </a:rPr>
                          <m:t>′</m:t>
                        </m:r>
                      </m:sup>
                    </m:sSup>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e>
                    </m:d>
                  </m:oMath>
                </a14:m>
                <a:r>
                  <a:rPr lang="en-US" sz="2000" dirty="0">
                    <a:latin typeface="Arial" charset="0"/>
                    <a:ea typeface="Arial" charset="0"/>
                    <a:cs typeface="Arial" charset="0"/>
                  </a:rPr>
                  <a:t>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gives us the noteworthy result that the central difference formula is more accurate than the forward and backward difference formulae because the order of the truncation error is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h</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as opposed to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19.jpg"/>
          <p:cNvPicPr>
            <a:picLocks noChangeAspect="1" noChangeArrowheads="1"/>
          </p:cNvPicPr>
          <p:nvPr/>
        </p:nvPicPr>
        <p:blipFill>
          <a:blip r:embed="rId3" cstate="print"/>
          <a:stretch>
            <a:fillRect/>
          </a:stretch>
        </p:blipFill>
        <p:spPr bwMode="auto">
          <a:xfrm>
            <a:off x="690466" y="2213692"/>
            <a:ext cx="6524492" cy="535939"/>
          </a:xfrm>
          <a:prstGeom prst="rect">
            <a:avLst/>
          </a:prstGeom>
          <a:noFill/>
        </p:spPr>
      </p:pic>
      <p:pic>
        <p:nvPicPr>
          <p:cNvPr id="5" name="Picture 2" descr="\\172.16.3.215\data4\Graphics\Powerpoint\WILEY WORK\GILAT\Final Files\ch08\gilat_3e_eq_08_20.jpg"/>
          <p:cNvPicPr>
            <a:picLocks noChangeAspect="1" noChangeArrowheads="1"/>
          </p:cNvPicPr>
          <p:nvPr/>
        </p:nvPicPr>
        <p:blipFill>
          <a:blip r:embed="rId4" cstate="print"/>
          <a:stretch>
            <a:fillRect/>
          </a:stretch>
        </p:blipFill>
        <p:spPr bwMode="auto">
          <a:xfrm>
            <a:off x="690466" y="3794546"/>
            <a:ext cx="5722874" cy="768500"/>
          </a:xfrm>
          <a:prstGeom prst="rect">
            <a:avLst/>
          </a:prstGeom>
          <a:noFill/>
        </p:spPr>
      </p:pic>
    </p:spTree>
    <p:extLst>
      <p:ext uri="{BB962C8B-B14F-4D97-AF65-F5344CB8AC3E}">
        <p14:creationId xmlns:p14="http://schemas.microsoft.com/office/powerpoint/2010/main" val="1893799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At the endpoints it is not possible to use the central difference formula for the derivative. One can use the forward and backward difference formulae but the truncation error is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as opposed to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h</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(for the central difference formula). It would therefore be useful if we could obtain a difference formula for the endpoints that has the smaller truncation error of</a:t>
                </a:r>
                <a14:m>
                  <m:oMath xmlns:m="http://schemas.openxmlformats.org/officeDocument/2006/math">
                    <m:r>
                      <a:rPr lang="en-IE" sz="2000" dirty="0">
                        <a:latin typeface="Cambria Math" charset="0"/>
                        <a:ea typeface="Arial" charset="0"/>
                        <a:cs typeface="Arial" charset="0"/>
                      </a:rPr>
                      <m:t> </m:t>
                    </m:r>
                    <m:r>
                      <a:rPr lang="en-GB" sz="2000" i="1">
                        <a:latin typeface="Cambria Math" charset="0"/>
                        <a:ea typeface="Arial" charset="0"/>
                        <a:cs typeface="Arial" charset="0"/>
                      </a:rPr>
                      <m:t>𝑂</m:t>
                    </m:r>
                    <m:r>
                      <a:rPr lang="en-GB" sz="2000" i="1">
                        <a:latin typeface="Cambria Math" charset="0"/>
                        <a:ea typeface="Arial" charset="0"/>
                        <a:cs typeface="Arial" charset="0"/>
                      </a:rPr>
                      <m:t>(</m:t>
                    </m:r>
                    <m:sSup>
                      <m:sSupPr>
                        <m:ctrlPr>
                          <a:rPr lang="en-GB" sz="2000" i="1">
                            <a:latin typeface="Cambria Math" panose="02040503050406030204" pitchFamily="18" charset="0"/>
                            <a:ea typeface="Arial" charset="0"/>
                            <a:cs typeface="Arial" charset="0"/>
                          </a:rPr>
                        </m:ctrlPr>
                      </m:sSupPr>
                      <m:e>
                        <m:r>
                          <a:rPr lang="en-GB" sz="2000" i="1">
                            <a:latin typeface="Cambria Math" charset="0"/>
                            <a:ea typeface="Arial" charset="0"/>
                            <a:cs typeface="Arial" charset="0"/>
                          </a:rPr>
                          <m:t>h</m:t>
                        </m:r>
                      </m:e>
                      <m:sup>
                        <m:r>
                          <a:rPr lang="en-GB" sz="2000" i="1">
                            <a:latin typeface="Cambria Math" charset="0"/>
                            <a:ea typeface="Arial" charset="0"/>
                            <a:cs typeface="Arial" charset="0"/>
                          </a:rPr>
                          <m:t>2</m:t>
                        </m:r>
                      </m:sup>
                    </m:sSup>
                    <m:r>
                      <a:rPr lang="en-GB" sz="2000" i="1">
                        <a:latin typeface="Cambria Math" charset="0"/>
                        <a:ea typeface="Arial" charset="0"/>
                        <a:cs typeface="Arial" charset="0"/>
                      </a:rPr>
                      <m:t>)</m:t>
                    </m:r>
                  </m:oMath>
                </a14:m>
                <a:r>
                  <a:rPr lang="en-US" sz="2000" dirty="0">
                    <a:latin typeface="Arial" charset="0"/>
                    <a:ea typeface="Arial" charset="0"/>
                    <a:cs typeface="Arial" charset="0"/>
                  </a:rPr>
                  <a:t>. </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To this end we derive the three point forward and backward difference formulae for use at the endpoints. These formulae have a truncation error of </a:t>
                </a:r>
                <a14:m>
                  <m:oMath xmlns:m="http://schemas.openxmlformats.org/officeDocument/2006/math">
                    <m:r>
                      <a:rPr lang="en-GB" sz="2000" b="0" i="1" dirty="0" smtClean="0">
                        <a:latin typeface="Cambria Math" charset="0"/>
                        <a:ea typeface="Arial" charset="0"/>
                        <a:cs typeface="Arial" charset="0"/>
                      </a:rPr>
                      <m:t>𝑂</m:t>
                    </m:r>
                    <m:r>
                      <a:rPr lang="en-GB" sz="2000" b="0" i="1" dirty="0" smtClean="0">
                        <a:latin typeface="Cambria Math" charset="0"/>
                        <a:ea typeface="Arial" charset="0"/>
                        <a:cs typeface="Arial" charset="0"/>
                      </a:rPr>
                      <m:t>(</m:t>
                    </m:r>
                    <m:sSup>
                      <m:sSupPr>
                        <m:ctrlPr>
                          <a:rPr lang="en-GB" sz="2000" b="0" i="1" dirty="0" smtClean="0">
                            <a:latin typeface="Cambria Math" panose="02040503050406030204" pitchFamily="18" charset="0"/>
                            <a:ea typeface="Arial" charset="0"/>
                            <a:cs typeface="Arial" charset="0"/>
                          </a:rPr>
                        </m:ctrlPr>
                      </m:sSupPr>
                      <m:e>
                        <m:r>
                          <a:rPr lang="en-GB" sz="2000" b="0" i="1" dirty="0" smtClean="0">
                            <a:latin typeface="Cambria Math" charset="0"/>
                            <a:ea typeface="Arial" charset="0"/>
                            <a:cs typeface="Arial" charset="0"/>
                          </a:rPr>
                          <m:t>h</m:t>
                        </m:r>
                      </m:e>
                      <m:sup>
                        <m:r>
                          <a:rPr lang="en-GB" sz="2000" b="0" i="1" dirty="0" smtClean="0">
                            <a:latin typeface="Cambria Math" charset="0"/>
                            <a:ea typeface="Arial" charset="0"/>
                            <a:cs typeface="Arial" charset="0"/>
                          </a:rPr>
                          <m:t>2</m:t>
                        </m:r>
                      </m:sup>
                    </m:sSup>
                    <m:r>
                      <a:rPr lang="en-GB" sz="2000" b="0" i="1" dirty="0" smtClean="0">
                        <a:latin typeface="Cambria Math" charset="0"/>
                        <a:ea typeface="Arial" charset="0"/>
                        <a:cs typeface="Arial" charset="0"/>
                      </a:rPr>
                      <m:t>).</m:t>
                    </m:r>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1287567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Letting the endpoint be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oMath>
                </a14:m>
                <a:r>
                  <a:rPr lang="en-US" sz="2000" dirty="0">
                    <a:latin typeface="Arial" charset="0"/>
                    <a:ea typeface="Arial" charset="0"/>
                    <a:cs typeface="Arial" charset="0"/>
                  </a:rPr>
                  <a:t> then: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US" sz="2000" i="1">
                            <a:latin typeface="Cambria Math" charset="0"/>
                            <a:ea typeface="Cambria Math" charset="0"/>
                            <a:cs typeface="Cambria Math" charset="0"/>
                          </a:rPr>
                          <m:t>𝜉</m:t>
                        </m:r>
                      </m:e>
                      <m:sub>
                        <m:r>
                          <a:rPr lang="en-GB" sz="2000" i="1">
                            <a:latin typeface="Cambria Math" charset="0"/>
                            <a:ea typeface="Arial" charset="0"/>
                            <a:cs typeface="Arial" charset="0"/>
                          </a:rPr>
                          <m:t>1</m:t>
                        </m:r>
                      </m:sub>
                    </m:sSub>
                    <m:r>
                      <a:rPr lang="en-US" sz="2000" i="1">
                        <a:latin typeface="Cambria Math" charset="0"/>
                        <a:ea typeface="Cambria Math" charset="0"/>
                        <a:cs typeface="Cambria Math" charset="0"/>
                      </a:rPr>
                      <m:t>∈</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e>
                    </m:d>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US" sz="2000" i="1">
                            <a:latin typeface="Cambria Math" charset="0"/>
                            <a:ea typeface="Cambria Math" charset="0"/>
                            <a:cs typeface="Cambria Math" charset="0"/>
                          </a:rPr>
                          <m:t>𝜉</m:t>
                        </m:r>
                      </m:e>
                      <m:sub>
                        <m:r>
                          <a:rPr lang="en-GB" sz="2000" b="0" i="1" smtClean="0">
                            <a:latin typeface="Cambria Math" charset="0"/>
                            <a:ea typeface="Cambria Math" charset="0"/>
                            <a:cs typeface="Cambria Math" charset="0"/>
                          </a:rPr>
                          <m:t>2</m:t>
                        </m:r>
                      </m:sub>
                    </m:sSub>
                    <m:r>
                      <a:rPr lang="en-US" sz="2000" i="1">
                        <a:latin typeface="Cambria Math" charset="0"/>
                        <a:ea typeface="Cambria Math" charset="0"/>
                        <a:cs typeface="Cambria Math" charset="0"/>
                      </a:rPr>
                      <m:t>∈</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b="0" i="1" smtClean="0">
                                <a:latin typeface="Cambria Math" charset="0"/>
                                <a:ea typeface="Cambria Math" charset="0"/>
                                <a:cs typeface="Cambria Math" charset="0"/>
                              </a:rPr>
                              <m:t>+2</m:t>
                            </m:r>
                          </m:sub>
                        </m:sSub>
                      </m:e>
                    </m:d>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Multiplying Equation (8.21) by 4 and subtracting from (8.22)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21.jpg"/>
          <p:cNvPicPr>
            <a:picLocks noChangeAspect="1" noChangeArrowheads="1"/>
          </p:cNvPicPr>
          <p:nvPr/>
        </p:nvPicPr>
        <p:blipFill>
          <a:blip r:embed="rId3" cstate="print"/>
          <a:stretch>
            <a:fillRect/>
          </a:stretch>
        </p:blipFill>
        <p:spPr bwMode="auto">
          <a:xfrm>
            <a:off x="646922" y="1968025"/>
            <a:ext cx="5990352" cy="496343"/>
          </a:xfrm>
          <a:prstGeom prst="rect">
            <a:avLst/>
          </a:prstGeom>
          <a:noFill/>
        </p:spPr>
      </p:pic>
      <p:pic>
        <p:nvPicPr>
          <p:cNvPr id="5" name="Picture 2" descr="\\172.16.3.215\data4\Graphics\Powerpoint\WILEY WORK\GILAT\Final Files\ch08\gilat_3e_eq_08_22.jpg"/>
          <p:cNvPicPr>
            <a:picLocks noChangeAspect="1" noChangeArrowheads="1"/>
          </p:cNvPicPr>
          <p:nvPr/>
        </p:nvPicPr>
        <p:blipFill>
          <a:blip r:embed="rId4" cstate="print"/>
          <a:stretch>
            <a:fillRect/>
          </a:stretch>
        </p:blipFill>
        <p:spPr bwMode="auto">
          <a:xfrm>
            <a:off x="646922" y="2724785"/>
            <a:ext cx="6238320" cy="485698"/>
          </a:xfrm>
          <a:prstGeom prst="rect">
            <a:avLst/>
          </a:prstGeom>
          <a:noFill/>
        </p:spPr>
      </p:pic>
      <p:pic>
        <p:nvPicPr>
          <p:cNvPr id="6" name="Picture 2" descr="\\172.16.3.215\data4\Graphics\Powerpoint\WILEY WORK\GILAT\Final Files\ch08\gilat_3e_eq_08_23.jpg"/>
          <p:cNvPicPr>
            <a:picLocks noChangeAspect="1" noChangeArrowheads="1"/>
          </p:cNvPicPr>
          <p:nvPr/>
        </p:nvPicPr>
        <p:blipFill>
          <a:blip r:embed="rId5" cstate="print"/>
          <a:stretch>
            <a:fillRect/>
          </a:stretch>
        </p:blipFill>
        <p:spPr bwMode="auto">
          <a:xfrm>
            <a:off x="646922" y="4748316"/>
            <a:ext cx="7190458" cy="549556"/>
          </a:xfrm>
          <a:prstGeom prst="rect">
            <a:avLst/>
          </a:prstGeom>
          <a:noFill/>
        </p:spPr>
      </p:pic>
    </p:spTree>
    <p:extLst>
      <p:ext uri="{BB962C8B-B14F-4D97-AF65-F5344CB8AC3E}">
        <p14:creationId xmlns:p14="http://schemas.microsoft.com/office/powerpoint/2010/main" val="1696888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Solving for </a:t>
                </a:r>
                <a14:m>
                  <m:oMath xmlns:m="http://schemas.openxmlformats.org/officeDocument/2006/math">
                    <m:sSup>
                      <m:sSupPr>
                        <m:ctrlPr>
                          <a:rPr lang="en-GB" sz="2000" i="1">
                            <a:latin typeface="Cambria Math" panose="02040503050406030204" pitchFamily="18" charset="0"/>
                            <a:ea typeface="Arial" charset="0"/>
                            <a:cs typeface="Arial" charset="0"/>
                          </a:rPr>
                        </m:ctrlPr>
                      </m:sSupPr>
                      <m:e>
                        <m:r>
                          <a:rPr lang="en-GB" sz="2000" i="1">
                            <a:latin typeface="Cambria Math" charset="0"/>
                            <a:ea typeface="Arial" charset="0"/>
                            <a:cs typeface="Arial" charset="0"/>
                          </a:rPr>
                          <m:t>𝑓</m:t>
                        </m:r>
                      </m:e>
                      <m:sup>
                        <m:r>
                          <a:rPr lang="en-GB" sz="2000" i="1">
                            <a:latin typeface="Cambria Math" charset="0"/>
                            <a:ea typeface="Arial" charset="0"/>
                            <a:cs typeface="Arial" charset="0"/>
                          </a:rPr>
                          <m:t>′</m:t>
                        </m:r>
                      </m:sup>
                    </m:s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e>
                    </m:d>
                  </m:oMath>
                </a14:m>
                <a:r>
                  <a:rPr lang="en-US" sz="2000" dirty="0">
                    <a:latin typeface="Arial" charset="0"/>
                    <a:ea typeface="Arial" charset="0"/>
                    <a:cs typeface="Arial" charset="0"/>
                  </a:rPr>
                  <a:t>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is our desired three –point forward difference formula for use at one of the endpoints of the function with a truncation error of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h</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 like fashion a three-point backward difference formula can be derived for use at the other endpoint:</a:t>
                </a: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164"/>
                </a:stretch>
              </a:blipFill>
            </p:spPr>
            <p:txBody>
              <a:bodyPr/>
              <a:lstStyle/>
              <a:p>
                <a:r>
                  <a:rPr lang="en-US">
                    <a:noFill/>
                  </a:rPr>
                  <a:t> </a:t>
                </a:r>
              </a:p>
            </p:txBody>
          </p:sp>
        </mc:Fallback>
      </mc:AlternateContent>
      <p:pic>
        <p:nvPicPr>
          <p:cNvPr id="4" name="Picture 2" descr="\\172.16.3.215\data4\Graphics\Powerpoint\WILEY WORK\GILAT\Final Files\ch08\gilat_3e_eq_08_24.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653143" y="1943122"/>
            <a:ext cx="5847340" cy="714210"/>
          </a:xfrm>
          <a:prstGeom prst="rect">
            <a:avLst/>
          </a:prstGeom>
          <a:noFill/>
        </p:spPr>
      </p:pic>
      <p:pic>
        <p:nvPicPr>
          <p:cNvPr id="5" name="Picture 2" descr="\\172.16.3.215\data4\Graphics\Powerpoint\WILEY WORK\GILAT\Final Files\ch08\gilat_3e_eq_08_25.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653143" y="5015146"/>
            <a:ext cx="5796422" cy="608624"/>
          </a:xfrm>
          <a:prstGeom prst="rect">
            <a:avLst/>
          </a:prstGeom>
          <a:noFill/>
        </p:spPr>
      </p:pic>
    </p:spTree>
    <p:extLst>
      <p:ext uri="{BB962C8B-B14F-4D97-AF65-F5344CB8AC3E}">
        <p14:creationId xmlns:p14="http://schemas.microsoft.com/office/powerpoint/2010/main" val="276996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887" t="36576" r="12456" b="16487"/>
          <a:stretch/>
        </p:blipFill>
        <p:spPr>
          <a:xfrm>
            <a:off x="2391033" y="1266568"/>
            <a:ext cx="4368114" cy="321893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4083" t="8739" r="6372" b="83153"/>
          <a:stretch/>
        </p:blipFill>
        <p:spPr>
          <a:xfrm>
            <a:off x="2391033" y="4485503"/>
            <a:ext cx="4361935" cy="556055"/>
          </a:xfrm>
          <a:prstGeom prst="rect">
            <a:avLst/>
          </a:prstGeom>
        </p:spPr>
      </p:pic>
    </p:spTree>
    <p:extLst>
      <p:ext uri="{BB962C8B-B14F-4D97-AF65-F5344CB8AC3E}">
        <p14:creationId xmlns:p14="http://schemas.microsoft.com/office/powerpoint/2010/main" val="104451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lgn="ctr">
              <a:buNone/>
            </a:pPr>
            <a:r>
              <a:rPr lang="en-US" sz="2400" b="1" dirty="0">
                <a:latin typeface="Arial"/>
                <a:cs typeface="Arial"/>
              </a:rPr>
              <a:t>Core Topics</a:t>
            </a:r>
          </a:p>
          <a:p>
            <a:pPr marL="45720" indent="0">
              <a:buNone/>
            </a:pPr>
            <a:endParaRPr lang="en-US" sz="2000" b="1" i="1" dirty="0">
              <a:latin typeface="Arial"/>
              <a:cs typeface="Arial"/>
            </a:endParaRPr>
          </a:p>
          <a:p>
            <a:pPr marL="45720" indent="0">
              <a:buNone/>
            </a:pPr>
            <a:r>
              <a:rPr lang="en-US" sz="2000" dirty="0">
                <a:latin typeface="Arial"/>
                <a:cs typeface="Arial"/>
              </a:rPr>
              <a:t>	</a:t>
            </a:r>
          </a:p>
          <a:p>
            <a:pPr marL="45720" indent="0">
              <a:buNone/>
            </a:pPr>
            <a:r>
              <a:rPr lang="en-US" sz="2000" dirty="0">
                <a:latin typeface="Arial"/>
                <a:cs typeface="Arial"/>
              </a:rPr>
              <a:t>	</a:t>
            </a:r>
            <a:r>
              <a:rPr lang="en-US" sz="1600" dirty="0">
                <a:latin typeface="Arial"/>
                <a:cs typeface="Arial"/>
              </a:rPr>
              <a:t>(</a:t>
            </a:r>
            <a:r>
              <a:rPr lang="en-US" sz="1600" dirty="0" err="1">
                <a:latin typeface="Arial"/>
                <a:cs typeface="Arial"/>
              </a:rPr>
              <a:t>i</a:t>
            </a:r>
            <a:r>
              <a:rPr lang="en-US" sz="1600" dirty="0">
                <a:latin typeface="Arial"/>
                <a:cs typeface="Arial"/>
              </a:rPr>
              <a:t>) Finite Difference Approximation of the Derivative (8.2).</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(ii) Finite Difference using the Taylor Series Expansion (8.3)</a:t>
            </a:r>
            <a:br>
              <a:rPr lang="en-US" sz="1600" dirty="0">
                <a:latin typeface="Arial"/>
                <a:cs typeface="Arial"/>
              </a:rPr>
            </a:br>
            <a:br>
              <a:rPr lang="en-US" sz="1600" dirty="0">
                <a:latin typeface="Arial"/>
                <a:cs typeface="Arial"/>
              </a:rPr>
            </a:br>
            <a:r>
              <a:rPr lang="en-US" sz="1600" dirty="0">
                <a:latin typeface="Arial"/>
                <a:cs typeface="Arial"/>
              </a:rPr>
              <a:t>	(iii) Summary of Finite Difference Formulas for Numerical Differentiation (8.4).</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(iv) Differentiation Formulas using Lagrange Polynomials (8.5)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 Differentiation using Curve Fitting (8.6)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(vi) Use of MATLAB built-in Functions for Numerical Differentiation (8.7).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(vii) Richardson’s Extrapolation (8.8)</a:t>
            </a:r>
          </a:p>
          <a:p>
            <a:pPr marL="45720" indent="0">
              <a:buNone/>
            </a:pPr>
            <a:br>
              <a:rPr lang="en-US" sz="1600" dirty="0">
                <a:latin typeface="Arial"/>
                <a:cs typeface="Arial"/>
              </a:rPr>
            </a:br>
            <a:r>
              <a:rPr lang="en-US" sz="1600" dirty="0">
                <a:latin typeface="Arial"/>
                <a:cs typeface="Arial"/>
              </a:rPr>
              <a:t>	(viii) Error in Numerical Differentiation (8.9)</a:t>
            </a:r>
            <a:br>
              <a:rPr lang="en-US" sz="1600" dirty="0">
                <a:latin typeface="Arial"/>
                <a:cs typeface="Arial"/>
              </a:rPr>
            </a:br>
            <a:br>
              <a:rPr lang="en-US" sz="1600" dirty="0">
                <a:latin typeface="Arial"/>
                <a:cs typeface="Arial"/>
              </a:rPr>
            </a:br>
            <a:r>
              <a:rPr lang="en-US" sz="1600" dirty="0">
                <a:latin typeface="Arial"/>
                <a:cs typeface="Arial"/>
              </a:rPr>
              <a:t>	(ix) Numerical Partial Differentiation (8.10)</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45149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Three point Central Difference Formula for the Second Derivative: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We write: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and</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US" sz="2000" i="1">
                            <a:latin typeface="Cambria Math" charset="0"/>
                            <a:ea typeface="Cambria Math" charset="0"/>
                            <a:cs typeface="Cambria Math" charset="0"/>
                          </a:rPr>
                          <m:t>𝜉</m:t>
                        </m:r>
                      </m:e>
                      <m:sub>
                        <m:r>
                          <a:rPr lang="en-GB" sz="2000" i="1">
                            <a:latin typeface="Cambria Math" charset="0"/>
                            <a:ea typeface="Arial" charset="0"/>
                            <a:cs typeface="Arial" charset="0"/>
                          </a:rPr>
                          <m:t>1</m:t>
                        </m:r>
                      </m:sub>
                    </m:sSub>
                    <m:r>
                      <a:rPr lang="en-US" sz="2000" i="1">
                        <a:latin typeface="Cambria Math" charset="0"/>
                        <a:ea typeface="Cambria Math" charset="0"/>
                        <a:cs typeface="Cambria Math" charset="0"/>
                      </a:rPr>
                      <m:t>∈</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i="1">
                                <a:latin typeface="Cambria Math" charset="0"/>
                                <a:ea typeface="Cambria Math" charset="0"/>
                                <a:cs typeface="Cambria Math" charset="0"/>
                              </a:rPr>
                              <m:t>+1</m:t>
                            </m:r>
                          </m:sub>
                        </m:sSub>
                      </m:e>
                    </m:d>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US" sz="2000" i="1">
                            <a:latin typeface="Cambria Math" charset="0"/>
                            <a:ea typeface="Cambria Math" charset="0"/>
                            <a:cs typeface="Cambria Math" charset="0"/>
                          </a:rPr>
                          <m:t>𝜉</m:t>
                        </m:r>
                      </m:e>
                      <m:sub>
                        <m:r>
                          <a:rPr lang="en-GB" sz="2000" i="1">
                            <a:latin typeface="Cambria Math" charset="0"/>
                            <a:ea typeface="Cambria Math" charset="0"/>
                            <a:cs typeface="Cambria Math" charset="0"/>
                          </a:rPr>
                          <m:t>2</m:t>
                        </m:r>
                      </m:sub>
                    </m:sSub>
                    <m:r>
                      <a:rPr lang="en-US" sz="2000" i="1">
                        <a:latin typeface="Cambria Math" charset="0"/>
                        <a:ea typeface="Cambria Math" charset="0"/>
                        <a:cs typeface="Cambria Math" charset="0"/>
                      </a:rPr>
                      <m:t>∈</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e>
                    </m:d>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26.jpg"/>
          <p:cNvPicPr>
            <a:picLocks noChangeAspect="1" noChangeArrowheads="1"/>
          </p:cNvPicPr>
          <p:nvPr/>
        </p:nvPicPr>
        <p:blipFill>
          <a:blip r:embed="rId3" cstate="print"/>
          <a:stretch>
            <a:fillRect/>
          </a:stretch>
        </p:blipFill>
        <p:spPr bwMode="auto">
          <a:xfrm>
            <a:off x="661086" y="3069520"/>
            <a:ext cx="6398063" cy="525554"/>
          </a:xfrm>
          <a:prstGeom prst="rect">
            <a:avLst/>
          </a:prstGeom>
          <a:noFill/>
        </p:spPr>
      </p:pic>
      <p:pic>
        <p:nvPicPr>
          <p:cNvPr id="5" name="Picture 2" descr="\\172.16.3.215\data4\Graphics\Powerpoint\WILEY WORK\GILAT\Final Files\ch08\gilat_3e_eq_08_27.jpg"/>
          <p:cNvPicPr>
            <a:picLocks noChangeAspect="1" noChangeArrowheads="1"/>
          </p:cNvPicPr>
          <p:nvPr/>
        </p:nvPicPr>
        <p:blipFill>
          <a:blip r:embed="rId4" cstate="print"/>
          <a:stretch>
            <a:fillRect/>
          </a:stretch>
        </p:blipFill>
        <p:spPr bwMode="auto">
          <a:xfrm>
            <a:off x="661086" y="4303654"/>
            <a:ext cx="6651508" cy="551124"/>
          </a:xfrm>
          <a:prstGeom prst="rect">
            <a:avLst/>
          </a:prstGeom>
          <a:noFill/>
        </p:spPr>
      </p:pic>
    </p:spTree>
    <p:extLst>
      <p:ext uri="{BB962C8B-B14F-4D97-AF65-F5344CB8AC3E}">
        <p14:creationId xmlns:p14="http://schemas.microsoft.com/office/powerpoint/2010/main" val="1832692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Adding Equations (8.26) and (8.27)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Solving for </a:t>
                </a:r>
                <a14:m>
                  <m:oMath xmlns:m="http://schemas.openxmlformats.org/officeDocument/2006/math">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is a three-point central difference formula that provides an estimate of the second derivative at the point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oMath>
                </a14:m>
                <a:r>
                  <a:rPr lang="en-US" sz="2000" dirty="0">
                    <a:latin typeface="Arial" charset="0"/>
                    <a:ea typeface="Arial" charset="0"/>
                    <a:cs typeface="Arial" charset="0"/>
                  </a:rPr>
                  <a:t> in terms of the value of the function at that point, the previous point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oMath>
                </a14:m>
                <a:r>
                  <a:rPr lang="en-US" sz="2000" dirty="0">
                    <a:latin typeface="Arial" charset="0"/>
                    <a:ea typeface="Arial" charset="0"/>
                    <a:cs typeface="Arial" charset="0"/>
                  </a:rPr>
                  <a:t> and the next point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oMath>
                </a14:m>
                <a:r>
                  <a:rPr lang="en-US" sz="2000" dirty="0">
                    <a:latin typeface="Arial" charset="0"/>
                    <a:ea typeface="Arial" charset="0"/>
                    <a:cs typeface="Arial" charset="0"/>
                  </a:rPr>
                  <a:t> with a truncation error of </a:t>
                </a:r>
                <a14:m>
                  <m:oMath xmlns:m="http://schemas.openxmlformats.org/officeDocument/2006/math">
                    <m:r>
                      <a:rPr lang="en-GB" sz="2000" b="0" i="1" smtClean="0">
                        <a:latin typeface="Cambria Math" charset="0"/>
                        <a:ea typeface="Arial" charset="0"/>
                        <a:cs typeface="Arial" charset="0"/>
                      </a:rPr>
                      <m:t>𝑂</m:t>
                    </m:r>
                    <m:d>
                      <m:dPr>
                        <m:ctrlPr>
                          <a:rPr lang="en-GB" sz="2000" b="0" i="1" smtClean="0">
                            <a:latin typeface="Cambria Math" panose="02040503050406030204" pitchFamily="18" charset="0"/>
                            <a:ea typeface="Arial" charset="0"/>
                            <a:cs typeface="Arial" charset="0"/>
                          </a:rPr>
                        </m:ctrlPr>
                      </m:dPr>
                      <m:e>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h</m:t>
                            </m:r>
                          </m:e>
                          <m:sup>
                            <m:r>
                              <a:rPr lang="en-GB" sz="2000" b="0" i="1" smtClean="0">
                                <a:latin typeface="Cambria Math" charset="0"/>
                                <a:ea typeface="Arial" charset="0"/>
                                <a:cs typeface="Arial" charset="0"/>
                              </a:rPr>
                              <m:t>2</m:t>
                            </m:r>
                          </m:sup>
                        </m:sSup>
                      </m:e>
                    </m:d>
                    <m:r>
                      <a:rPr lang="en-GB" sz="2000" b="0" i="1" smtClean="0">
                        <a:latin typeface="Cambria Math" charset="0"/>
                        <a:ea typeface="Arial" charset="0"/>
                        <a:cs typeface="Arial" charset="0"/>
                      </a:rPr>
                      <m:t>.</m:t>
                    </m:r>
                  </m:oMath>
                </a14:m>
                <a:endParaRPr lang="en-GB" sz="2000" b="0" dirty="0">
                  <a:latin typeface="Arial" charset="0"/>
                  <a:ea typeface="Arial" charset="0"/>
                  <a:cs typeface="Arial" charset="0"/>
                </a:endParaRPr>
              </a:p>
              <a:p>
                <a:pPr marL="45720" indent="0">
                  <a:buNone/>
                </a:pPr>
                <a:r>
                  <a:rPr lang="en-US" sz="2000" dirty="0">
                    <a:latin typeface="Arial" charset="0"/>
                    <a:ea typeface="Arial" charset="0"/>
                    <a:cs typeface="Arial" charset="0"/>
                  </a:rPr>
                  <a:t>The same procedure can be used to obtain higher order formulae involving more points.</a:t>
                </a: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800"/>
                </a:stretch>
              </a:blipFill>
            </p:spPr>
            <p:txBody>
              <a:bodyPr/>
              <a:lstStyle/>
              <a:p>
                <a:r>
                  <a:rPr lang="en-US">
                    <a:noFill/>
                  </a:rPr>
                  <a:t> </a:t>
                </a:r>
              </a:p>
            </p:txBody>
          </p:sp>
        </mc:Fallback>
      </mc:AlternateContent>
      <p:pic>
        <p:nvPicPr>
          <p:cNvPr id="4" name="Picture 2" descr="\\172.16.3.215\data4\Graphics\Powerpoint\WILEY WORK\GILAT\Final Files\ch08\gilat_3e_eq_08_28.jpg"/>
          <p:cNvPicPr>
            <a:picLocks noChangeAspect="1" noChangeArrowheads="1"/>
          </p:cNvPicPr>
          <p:nvPr/>
        </p:nvPicPr>
        <p:blipFill>
          <a:blip r:embed="rId3" cstate="print"/>
          <a:stretch>
            <a:fillRect/>
          </a:stretch>
        </p:blipFill>
        <p:spPr bwMode="auto">
          <a:xfrm>
            <a:off x="673443" y="1911647"/>
            <a:ext cx="6508916" cy="530012"/>
          </a:xfrm>
          <a:prstGeom prst="rect">
            <a:avLst/>
          </a:prstGeom>
          <a:noFill/>
        </p:spPr>
      </p:pic>
      <p:pic>
        <p:nvPicPr>
          <p:cNvPr id="5" name="Picture 2" descr="\\172.16.3.215\data4\Graphics\Powerpoint\WILEY WORK\GILAT\Final Files\ch08\gilat_3e_eq_08_29.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673443" y="3558683"/>
            <a:ext cx="5774880" cy="738360"/>
          </a:xfrm>
          <a:prstGeom prst="rect">
            <a:avLst/>
          </a:prstGeom>
          <a:noFill/>
        </p:spPr>
      </p:pic>
    </p:spTree>
    <p:extLst>
      <p:ext uri="{BB962C8B-B14F-4D97-AF65-F5344CB8AC3E}">
        <p14:creationId xmlns:p14="http://schemas.microsoft.com/office/powerpoint/2010/main" val="105569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Three-Point Forward and Backward Difference Formulae for the Second Derivative: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Three-Point Forward Difference Formula for the second derivative can be obtained by multiplying Equation (8.21) by 2 and subtracting it from (8.22) – eliminating </a:t>
                </a:r>
                <a14:m>
                  <m:oMath xmlns:m="http://schemas.openxmlformats.org/officeDocument/2006/math">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𝑓</m:t>
                        </m:r>
                      </m:e>
                      <m:sup>
                        <m:r>
                          <a:rPr lang="en-GB" sz="2000" b="0" i="1" smtClean="0">
                            <a:latin typeface="Cambria Math" charset="0"/>
                            <a:ea typeface="Arial" charset="0"/>
                            <a:cs typeface="Arial" charset="0"/>
                          </a:rPr>
                          <m:t>′</m:t>
                        </m:r>
                      </m:sup>
                    </m:sSup>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e>
                    </m:d>
                    <m:r>
                      <a:rPr lang="en-GB" sz="2000" b="0" i="1" smtClean="0">
                        <a:latin typeface="Cambria Math" charset="0"/>
                        <a:ea typeface="Arial" charset="0"/>
                        <a:cs typeface="Arial" charset="0"/>
                      </a:rPr>
                      <m:t>.</m:t>
                    </m:r>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Likewise a Three-Point Backward Difference Formula for the second derivative is obtained:</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873"/>
                </a:stretch>
              </a:blipFill>
            </p:spPr>
            <p:txBody>
              <a:bodyPr/>
              <a:lstStyle/>
              <a:p>
                <a:r>
                  <a:rPr lang="en-US">
                    <a:noFill/>
                  </a:rPr>
                  <a:t> </a:t>
                </a:r>
              </a:p>
            </p:txBody>
          </p:sp>
        </mc:Fallback>
      </mc:AlternateContent>
      <p:pic>
        <p:nvPicPr>
          <p:cNvPr id="4" name="Picture 2" descr="\\172.16.3.215\data4\Graphics\Powerpoint\WILEY WORK\GILAT\Final Files\ch08\gilat_3e_eq_08_31.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679622" y="3584695"/>
            <a:ext cx="5972941" cy="729552"/>
          </a:xfrm>
          <a:prstGeom prst="rect">
            <a:avLst/>
          </a:prstGeom>
          <a:noFill/>
        </p:spPr>
      </p:pic>
      <p:pic>
        <p:nvPicPr>
          <p:cNvPr id="5" name="Picture 2" descr="\\172.16.3.215\data4\Graphics\Powerpoint\WILEY WORK\GILAT\Final Files\ch08\gilat_3e_eq_08_32.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679622" y="5550179"/>
            <a:ext cx="5934835" cy="690984"/>
          </a:xfrm>
          <a:prstGeom prst="rect">
            <a:avLst/>
          </a:prstGeom>
          <a:noFill/>
        </p:spPr>
      </p:pic>
    </p:spTree>
    <p:extLst>
      <p:ext uri="{BB962C8B-B14F-4D97-AF65-F5344CB8AC3E}">
        <p14:creationId xmlns:p14="http://schemas.microsoft.com/office/powerpoint/2010/main" val="69314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887" t="67207" r="12456" b="16576"/>
          <a:stretch/>
        </p:blipFill>
        <p:spPr>
          <a:xfrm>
            <a:off x="2458995" y="1143000"/>
            <a:ext cx="4368114" cy="111210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4197" t="8649" r="6259" b="40630"/>
          <a:stretch/>
        </p:blipFill>
        <p:spPr>
          <a:xfrm>
            <a:off x="2465174" y="2255108"/>
            <a:ext cx="4361935" cy="3478427"/>
          </a:xfrm>
          <a:prstGeom prst="rect">
            <a:avLst/>
          </a:prstGeom>
        </p:spPr>
      </p:pic>
    </p:spTree>
    <p:extLst>
      <p:ext uri="{BB962C8B-B14F-4D97-AF65-F5344CB8AC3E}">
        <p14:creationId xmlns:p14="http://schemas.microsoft.com/office/powerpoint/2010/main" val="1183499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Differentiation Formulae Using Lagrange Polynomials:</a:t>
                </a:r>
              </a:p>
              <a:p>
                <a:pPr marL="45720" indent="0">
                  <a:buNone/>
                </a:pPr>
                <a:endParaRPr lang="en-US" sz="2000" b="1" i="1"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Differentiation formulae can also be derived using Lagrange Polynomials. For the first derivative the two-point central, three-point forward and three-point backward difference formulae are obtained by considering  three points </a:t>
                </a:r>
                <a14:m>
                  <m:oMath xmlns:m="http://schemas.openxmlformats.org/officeDocument/2006/math">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𝑦</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t>
                </a:r>
                <a14:m>
                  <m:oMath xmlns:m="http://schemas.openxmlformats.org/officeDocument/2006/math">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𝑦</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 and </a:t>
                </a:r>
                <a14:m>
                  <m:oMath xmlns:m="http://schemas.openxmlformats.org/officeDocument/2006/math">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+2</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𝑦</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+2</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a:t>
                </a:r>
                <a:br>
                  <a:rPr lang="en-US" sz="2000" dirty="0">
                    <a:latin typeface="Arial" charset="0"/>
                    <a:ea typeface="Arial" charset="0"/>
                    <a:cs typeface="Arial" charset="0"/>
                  </a:rPr>
                </a:br>
                <a:r>
                  <a:rPr lang="en-US" sz="2000" dirty="0">
                    <a:latin typeface="Arial" charset="0"/>
                    <a:ea typeface="Arial" charset="0"/>
                    <a:cs typeface="Arial" charset="0"/>
                  </a:rPr>
                  <a:t>The polynomial, in Lagrange form, that passes through these points is given by:</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7" name="Picture 2" descr="\\172.16.3.215\data4\Graphics\Powerpoint\WILEY WORK\GILAT\Final Files\ch08\gilat_3e_eq_08_33.jpg"/>
          <p:cNvPicPr>
            <a:picLocks noChangeAspect="1" noChangeArrowheads="1"/>
          </p:cNvPicPr>
          <p:nvPr/>
        </p:nvPicPr>
        <p:blipFill>
          <a:blip r:embed="rId3" cstate="print"/>
          <a:stretch>
            <a:fillRect/>
          </a:stretch>
        </p:blipFill>
        <p:spPr bwMode="auto">
          <a:xfrm>
            <a:off x="673676" y="3893832"/>
            <a:ext cx="5811022" cy="1153903"/>
          </a:xfrm>
          <a:prstGeom prst="rect">
            <a:avLst/>
          </a:prstGeom>
          <a:noFill/>
        </p:spPr>
      </p:pic>
    </p:spTree>
    <p:extLst>
      <p:ext uri="{BB962C8B-B14F-4D97-AF65-F5344CB8AC3E}">
        <p14:creationId xmlns:p14="http://schemas.microsoft.com/office/powerpoint/2010/main" val="1021547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Differentiation Formulae Using Lagrange Polynomials: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Differentiating Equation (8.33)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first derivative at any one of the three points, </a:t>
                </a:r>
                <a14:m>
                  <m:oMath xmlns:m="http://schemas.openxmlformats.org/officeDocument/2006/math">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𝑦</m:t>
                        </m:r>
                      </m:e>
                      <m:sub>
                        <m:r>
                          <a:rPr lang="en-GB" sz="2000" i="1">
                            <a:latin typeface="Cambria Math" charset="0"/>
                            <a:ea typeface="Arial" charset="0"/>
                            <a:cs typeface="Arial" charset="0"/>
                          </a:rPr>
                          <m:t>𝑖</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 </a:t>
                </a:r>
                <a14:m>
                  <m:oMath xmlns:m="http://schemas.openxmlformats.org/officeDocument/2006/math">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𝑦</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 and </a:t>
                </a:r>
                <a14:m>
                  <m:oMath xmlns:m="http://schemas.openxmlformats.org/officeDocument/2006/math">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+2</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𝑦</m:t>
                        </m:r>
                      </m:e>
                      <m:sub>
                        <m:r>
                          <a:rPr lang="en-GB" sz="2000" i="1">
                            <a:latin typeface="Cambria Math" charset="0"/>
                            <a:ea typeface="Arial" charset="0"/>
                            <a:cs typeface="Arial" charset="0"/>
                          </a:rPr>
                          <m:t>𝑖</m:t>
                        </m:r>
                        <m:r>
                          <a:rPr lang="en-GB" sz="2000" i="1">
                            <a:latin typeface="Cambria Math" charset="0"/>
                            <a:ea typeface="Arial" charset="0"/>
                            <a:cs typeface="Arial" charset="0"/>
                          </a:rPr>
                          <m:t>+2</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 is obtained by substituting the corresponding value of </a:t>
                </a:r>
                <a14:m>
                  <m:oMath xmlns:m="http://schemas.openxmlformats.org/officeDocument/2006/math">
                    <m:r>
                      <a:rPr lang="en-GB" sz="2000" b="0" i="1" smtClean="0">
                        <a:latin typeface="Cambria Math" charset="0"/>
                        <a:ea typeface="Arial" charset="0"/>
                        <a:cs typeface="Arial" charset="0"/>
                      </a:rPr>
                      <m:t>𝑥</m:t>
                    </m:r>
                  </m:oMath>
                </a14:m>
                <a:r>
                  <a:rPr lang="en-US" sz="2000" dirty="0">
                    <a:latin typeface="Arial" charset="0"/>
                    <a:ea typeface="Arial" charset="0"/>
                    <a:cs typeface="Arial" charset="0"/>
                  </a:rPr>
                  <a:t> in Equation (8.34).</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34.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661086" y="2456820"/>
            <a:ext cx="6466163" cy="1256283"/>
          </a:xfrm>
          <a:prstGeom prst="rect">
            <a:avLst/>
          </a:prstGeom>
          <a:noFill/>
        </p:spPr>
      </p:pic>
    </p:spTree>
    <p:extLst>
      <p:ext uri="{BB962C8B-B14F-4D97-AF65-F5344CB8AC3E}">
        <p14:creationId xmlns:p14="http://schemas.microsoft.com/office/powerpoint/2010/main" val="1692510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Differentiation Formulae Using Lagrange Polynomials:</a:t>
            </a: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These are the three-point forward difference, two-point central difference and three point backward difference formulae respectively. The advantage of these formulae is that points do not have to be evenly spaced. However there is no estimate for the magnitude of the error.</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8\gilat_3e_eq_08_35.jpg"/>
          <p:cNvPicPr>
            <a:picLocks noChangeAspect="1" noChangeArrowheads="1"/>
          </p:cNvPicPr>
          <p:nvPr/>
        </p:nvPicPr>
        <p:blipFill>
          <a:blip r:embed="rId2" cstate="print">
            <a:duotone>
              <a:prstClr val="black"/>
              <a:schemeClr val="accent3">
                <a:tint val="45000"/>
                <a:satMod val="400000"/>
              </a:schemeClr>
            </a:duotone>
          </a:blip>
          <a:stretch>
            <a:fillRect/>
          </a:stretch>
        </p:blipFill>
        <p:spPr bwMode="auto">
          <a:xfrm>
            <a:off x="698156" y="1083817"/>
            <a:ext cx="6199997" cy="1204571"/>
          </a:xfrm>
          <a:prstGeom prst="rect">
            <a:avLst/>
          </a:prstGeom>
          <a:noFill/>
        </p:spPr>
      </p:pic>
      <p:pic>
        <p:nvPicPr>
          <p:cNvPr id="5" name="Picture 2" descr="\\172.16.3.215\data4\Graphics\Powerpoint\WILEY WORK\GILAT\Final Files\ch08\gilat_3e_eq_08_36.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698156" y="2288388"/>
            <a:ext cx="6533429" cy="1269352"/>
          </a:xfrm>
          <a:prstGeom prst="rect">
            <a:avLst/>
          </a:prstGeom>
          <a:noFill/>
        </p:spPr>
      </p:pic>
      <p:pic>
        <p:nvPicPr>
          <p:cNvPr id="6" name="Picture 2" descr="\\172.16.3.215\data4\Graphics\Powerpoint\WILEY WORK\GILAT\Final Files\ch08\gilat_3e_eq_08_37.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698156" y="3557740"/>
            <a:ext cx="6304679" cy="1157359"/>
          </a:xfrm>
          <a:prstGeom prst="rect">
            <a:avLst/>
          </a:prstGeom>
          <a:noFill/>
        </p:spPr>
      </p:pic>
    </p:spTree>
    <p:extLst>
      <p:ext uri="{BB962C8B-B14F-4D97-AF65-F5344CB8AC3E}">
        <p14:creationId xmlns:p14="http://schemas.microsoft.com/office/powerpoint/2010/main" val="851698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Differentiation using Curve Fitting:</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Differentiation may also be performed by finding an analytic function that approximates the data. The value of the derivative at a point can then be found by differentiating analytically. This procedure is preferred if there is a lot of scatter in the data. Curve fitting </a:t>
            </a:r>
            <a:r>
              <a:rPr lang="en-US" sz="2000" dirty="0" err="1">
                <a:latin typeface="Arial" charset="0"/>
                <a:ea typeface="Arial" charset="0"/>
                <a:cs typeface="Arial" charset="0"/>
              </a:rPr>
              <a:t>smooths</a:t>
            </a:r>
            <a:r>
              <a:rPr lang="en-US" sz="2000" dirty="0">
                <a:latin typeface="Arial" charset="0"/>
                <a:ea typeface="Arial" charset="0"/>
                <a:cs typeface="Arial" charset="0"/>
              </a:rPr>
              <a:t> out the scatter and so enhances the accuracy of the estimate of the derivative. Again however, unlike using finite difference formulae using the Taylor Series expansion there is no error estimate.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8\gilat_3e_fig_08_6.jpg"/>
          <p:cNvPicPr>
            <a:picLocks noChangeAspect="1" noChangeArrowheads="1"/>
          </p:cNvPicPr>
          <p:nvPr/>
        </p:nvPicPr>
        <p:blipFill>
          <a:blip r:embed="rId2" cstate="print"/>
          <a:srcRect/>
          <a:stretch>
            <a:fillRect/>
          </a:stretch>
        </p:blipFill>
        <p:spPr bwMode="auto">
          <a:xfrm>
            <a:off x="3002500" y="3769276"/>
            <a:ext cx="3423335" cy="2619168"/>
          </a:xfrm>
          <a:prstGeom prst="rect">
            <a:avLst/>
          </a:prstGeom>
          <a:noFill/>
        </p:spPr>
      </p:pic>
    </p:spTree>
    <p:extLst>
      <p:ext uri="{BB962C8B-B14F-4D97-AF65-F5344CB8AC3E}">
        <p14:creationId xmlns:p14="http://schemas.microsoft.com/office/powerpoint/2010/main" val="1325056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b="1" i="1"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422" t="30450" r="6146" b="32793"/>
          <a:stretch/>
        </p:blipFill>
        <p:spPr>
          <a:xfrm>
            <a:off x="2403388" y="2131438"/>
            <a:ext cx="4355757" cy="2520778"/>
          </a:xfrm>
          <a:prstGeom prst="rect">
            <a:avLst/>
          </a:prstGeom>
        </p:spPr>
      </p:pic>
    </p:spTree>
    <p:extLst>
      <p:ext uri="{BB962C8B-B14F-4D97-AF65-F5344CB8AC3E}">
        <p14:creationId xmlns:p14="http://schemas.microsoft.com/office/powerpoint/2010/main" val="1783692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Error in Numerical Differentiation:</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We have seen with finite difference formulae derived using the Taylor Series expansion that truncation errors of various orders of the spacing,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 were obtained. Since for a discrete set of data points </a:t>
                </a:r>
                <a14:m>
                  <m:oMath xmlns:m="http://schemas.openxmlformats.org/officeDocument/2006/math">
                    <m:r>
                      <a:rPr lang="en-GB" sz="2000" i="1">
                        <a:latin typeface="Cambria Math" charset="0"/>
                        <a:ea typeface="Arial" charset="0"/>
                        <a:cs typeface="Arial" charset="0"/>
                      </a:rPr>
                      <m:t>h</m:t>
                    </m:r>
                  </m:oMath>
                </a14:m>
                <a:r>
                  <a:rPr lang="en-US" sz="2000" dirty="0">
                    <a:latin typeface="Arial" charset="0"/>
                    <a:ea typeface="Arial" charset="0"/>
                    <a:cs typeface="Arial" charset="0"/>
                  </a:rPr>
                  <a:t> is fixed (the interval between data points) so it is not possible to reduce the error by reducing </a:t>
                </a:r>
                <a14:m>
                  <m:oMath xmlns:m="http://schemas.openxmlformats.org/officeDocument/2006/math">
                    <m:r>
                      <a:rPr lang="en-GB" sz="2000" i="1">
                        <a:latin typeface="Cambria Math" charset="0"/>
                        <a:ea typeface="Arial" charset="0"/>
                        <a:cs typeface="Arial" charset="0"/>
                      </a:rPr>
                      <m:t>h</m:t>
                    </m:r>
                  </m:oMath>
                </a14:m>
                <a:r>
                  <a:rPr lang="en-US" sz="2000" dirty="0">
                    <a:latin typeface="Arial" charset="0"/>
                    <a:ea typeface="Arial" charset="0"/>
                    <a:cs typeface="Arial" charset="0"/>
                  </a:rPr>
                  <a:t>. We can however use a difference formula with a higher order truncation error to get greater accuracy.</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On the other hand if the function to be differentiated is continuous then we can reduce </a:t>
                </a:r>
                <a14:m>
                  <m:oMath xmlns:m="http://schemas.openxmlformats.org/officeDocument/2006/math">
                    <m:r>
                      <a:rPr lang="en-GB" sz="2000" i="1">
                        <a:latin typeface="Cambria Math" charset="0"/>
                        <a:ea typeface="Arial" charset="0"/>
                        <a:cs typeface="Arial" charset="0"/>
                      </a:rPr>
                      <m:t>h</m:t>
                    </m:r>
                  </m:oMath>
                </a14:m>
                <a:r>
                  <a:rPr lang="en-US" sz="2000" dirty="0">
                    <a:latin typeface="Arial" charset="0"/>
                    <a:ea typeface="Arial" charset="0"/>
                    <a:cs typeface="Arial" charset="0"/>
                  </a:rPr>
                  <a:t> and so get greater accuracy – or so it would seem! However there is also a round-off error resulting from the finite precision of the computer being used. This means that even though </a:t>
                </a:r>
                <a14:m>
                  <m:oMath xmlns:m="http://schemas.openxmlformats.org/officeDocument/2006/math">
                    <m:r>
                      <a:rPr lang="en-GB" sz="2000" i="1">
                        <a:latin typeface="Cambria Math" charset="0"/>
                        <a:ea typeface="Arial" charset="0"/>
                        <a:cs typeface="Arial" charset="0"/>
                      </a:rPr>
                      <m:t>h</m:t>
                    </m:r>
                  </m:oMath>
                </a14:m>
                <a:r>
                  <a:rPr lang="en-US" sz="2000" dirty="0">
                    <a:latin typeface="Arial" charset="0"/>
                    <a:ea typeface="Arial" charset="0"/>
                    <a:cs typeface="Arial" charset="0"/>
                  </a:rPr>
                  <a:t> can be made vanishingly small the round-off error remains or can even grow as </a:t>
                </a:r>
                <a14:m>
                  <m:oMath xmlns:m="http://schemas.openxmlformats.org/officeDocument/2006/math">
                    <m:r>
                      <a:rPr lang="en-GB" sz="2000" i="1">
                        <a:latin typeface="Cambria Math" charset="0"/>
                        <a:ea typeface="Arial" charset="0"/>
                        <a:cs typeface="Arial" charset="0"/>
                      </a:rPr>
                      <m:t>h</m:t>
                    </m:r>
                  </m:oMath>
                </a14:m>
                <a:r>
                  <a:rPr lang="en-US" sz="2000" dirty="0">
                    <a:latin typeface="Arial" charset="0"/>
                    <a:ea typeface="Arial" charset="0"/>
                    <a:cs typeface="Arial" charset="0"/>
                  </a:rPr>
                  <a:t> is made smaller and smaller. The following example illustrates this point.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509"/>
                </a:stretch>
              </a:blipFill>
            </p:spPr>
            <p:txBody>
              <a:bodyPr/>
              <a:lstStyle/>
              <a:p>
                <a:r>
                  <a:rPr lang="en-US">
                    <a:noFill/>
                  </a:rPr>
                  <a:t> </a:t>
                </a:r>
              </a:p>
            </p:txBody>
          </p:sp>
        </mc:Fallback>
      </mc:AlternateContent>
    </p:spTree>
    <p:extLst>
      <p:ext uri="{BB962C8B-B14F-4D97-AF65-F5344CB8AC3E}">
        <p14:creationId xmlns:p14="http://schemas.microsoft.com/office/powerpoint/2010/main" val="82381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Background:</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Numerical differentiation is needed where the function in question cannot be differentiated analytically, cannot be differentiated easily and/or there are very many differentiations to be performed.</a:t>
                </a: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The simplest approach is to use the finite difference approximation for the derivative. This approach calculates the derivative </a:t>
                </a:r>
                <a14:m>
                  <m:oMath xmlns:m="http://schemas.openxmlformats.org/officeDocument/2006/math">
                    <m:sSup>
                      <m:sSupPr>
                        <m:ctrlPr>
                          <a:rPr lang="en-US" sz="200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𝑓</m:t>
                        </m:r>
                      </m:e>
                      <m:sup>
                        <m:r>
                          <a:rPr lang="en-GB" sz="2000" b="0" i="1" smtClean="0">
                            <a:latin typeface="Cambria Math" charset="0"/>
                            <a:ea typeface="Arial" charset="0"/>
                            <a:cs typeface="Arial" charset="0"/>
                          </a:rPr>
                          <m:t>′</m:t>
                        </m:r>
                      </m:sup>
                    </m:sSup>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by obtaining the slope of the line containing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GB" sz="2000" i="1">
                            <a:latin typeface="Cambria Math" charset="0"/>
                            <a:ea typeface="Arial" charset="0"/>
                            <a:cs typeface="Arial" charset="0"/>
                          </a:rPr>
                          <m:t>𝑓</m:t>
                        </m:r>
                      </m:e>
                      <m:sup>
                        <m:r>
                          <a:rPr lang="en-GB" sz="2000" i="1">
                            <a:latin typeface="Cambria Math" charset="0"/>
                            <a:ea typeface="Arial" charset="0"/>
                            <a:cs typeface="Arial" charset="0"/>
                          </a:rPr>
                          <m:t>′</m:t>
                        </m:r>
                      </m:sup>
                    </m:sSup>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 and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GB" sz="2000" i="1">
                            <a:latin typeface="Cambria Math" charset="0"/>
                            <a:ea typeface="Arial" charset="0"/>
                            <a:cs typeface="Arial" charset="0"/>
                          </a:rPr>
                          <m:t>𝑓</m:t>
                        </m:r>
                      </m:e>
                      <m:sup>
                        <m:r>
                          <a:rPr lang="en-GB" sz="2000" i="1">
                            <a:latin typeface="Cambria Math" charset="0"/>
                            <a:ea typeface="Arial" charset="0"/>
                            <a:cs typeface="Arial" charset="0"/>
                          </a:rPr>
                          <m:t>′</m:t>
                        </m:r>
                      </m:sup>
                    </m:s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e>
                    </m:d>
                  </m:oMath>
                </a14:m>
                <a:r>
                  <a:rPr lang="en-US" sz="2000" dirty="0">
                    <a:latin typeface="Arial" charset="0"/>
                    <a:ea typeface="Arial" charset="0"/>
                    <a:cs typeface="Arial" charset="0"/>
                  </a:rPr>
                  <a:t> which are experimental data points or values of a </a:t>
                </a:r>
                <a:r>
                  <a:rPr lang="en-US" sz="2000" dirty="0" err="1">
                    <a:latin typeface="Arial" charset="0"/>
                    <a:ea typeface="Arial" charset="0"/>
                    <a:cs typeface="Arial" charset="0"/>
                  </a:rPr>
                  <a:t>discretised</a:t>
                </a:r>
                <a:r>
                  <a:rPr lang="en-US" sz="2000" dirty="0">
                    <a:latin typeface="Arial" charset="0"/>
                    <a:ea typeface="Arial" charset="0"/>
                    <a:cs typeface="Arial" charset="0"/>
                  </a:rPr>
                  <a:t> continuous function.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236"/>
                </a:stretch>
              </a:blipFill>
            </p:spPr>
            <p:txBody>
              <a:bodyPr/>
              <a:lstStyle/>
              <a:p>
                <a:r>
                  <a:rPr lang="en-US">
                    <a:noFill/>
                  </a:rPr>
                  <a:t> </a:t>
                </a:r>
              </a:p>
            </p:txBody>
          </p:sp>
        </mc:Fallback>
      </mc:AlternateContent>
      <p:pic>
        <p:nvPicPr>
          <p:cNvPr id="4" name="Picture 2" descr="\\172.16.3.215\data4\Graphics\Powerpoint\WILEY WORK\GILAT\Final Files\ch08\gilat_3e_fig_08_2a.jpg"/>
          <p:cNvPicPr>
            <a:picLocks noChangeAspect="1" noChangeArrowheads="1"/>
          </p:cNvPicPr>
          <p:nvPr/>
        </p:nvPicPr>
        <p:blipFill>
          <a:blip r:embed="rId3" cstate="print"/>
          <a:srcRect/>
          <a:stretch>
            <a:fillRect/>
          </a:stretch>
        </p:blipFill>
        <p:spPr bwMode="auto">
          <a:xfrm>
            <a:off x="3151654" y="4286547"/>
            <a:ext cx="2800662" cy="2213779"/>
          </a:xfrm>
          <a:prstGeom prst="rect">
            <a:avLst/>
          </a:prstGeom>
          <a:noFill/>
        </p:spPr>
      </p:pic>
    </p:spTree>
    <p:extLst>
      <p:ext uri="{BB962C8B-B14F-4D97-AF65-F5344CB8AC3E}">
        <p14:creationId xmlns:p14="http://schemas.microsoft.com/office/powerpoint/2010/main" val="446340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b="1" i="1"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112" t="32883" r="12457" b="10721"/>
          <a:stretch/>
        </p:blipFill>
        <p:spPr>
          <a:xfrm>
            <a:off x="2607276" y="1804086"/>
            <a:ext cx="4355757" cy="3867665"/>
          </a:xfrm>
          <a:prstGeom prst="rect">
            <a:avLst/>
          </a:prstGeom>
        </p:spPr>
      </p:pic>
    </p:spTree>
    <p:extLst>
      <p:ext uri="{BB962C8B-B14F-4D97-AF65-F5344CB8AC3E}">
        <p14:creationId xmlns:p14="http://schemas.microsoft.com/office/powerpoint/2010/main" val="1219339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Numerical Partial Differentiation:</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 finite difference formulae obtained earlier can also be used to obtain partial derivatives. For a function </a:t>
                </a:r>
                <a14:m>
                  <m:oMath xmlns:m="http://schemas.openxmlformats.org/officeDocument/2006/math">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𝑦</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the partial derivatives with respect to </a:t>
                </a:r>
                <a14:m>
                  <m:oMath xmlns:m="http://schemas.openxmlformats.org/officeDocument/2006/math">
                    <m:r>
                      <a:rPr lang="en-GB" sz="2000" b="0" i="1" smtClean="0">
                        <a:latin typeface="Cambria Math" charset="0"/>
                        <a:ea typeface="Arial" charset="0"/>
                        <a:cs typeface="Arial" charset="0"/>
                      </a:rPr>
                      <m:t>𝑥</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𝑦</m:t>
                    </m:r>
                  </m:oMath>
                </a14:m>
                <a:r>
                  <a:rPr lang="en-US" sz="2000" dirty="0">
                    <a:latin typeface="Arial" charset="0"/>
                    <a:ea typeface="Arial" charset="0"/>
                    <a:cs typeface="Arial" charset="0"/>
                  </a:rPr>
                  <a:t> at that point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are: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means that the finite difference formulae for functions of a single variable can be extended to calculating the partial derivatives with respect to a particular variable of functions of two or more independent variables simply by holding the other variables constant.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382"/>
                </a:stretch>
              </a:blipFill>
            </p:spPr>
            <p:txBody>
              <a:bodyPr/>
              <a:lstStyle/>
              <a:p>
                <a:r>
                  <a:rPr lang="en-US">
                    <a:noFill/>
                  </a:rPr>
                  <a:t> </a:t>
                </a:r>
              </a:p>
            </p:txBody>
          </p:sp>
        </mc:Fallback>
      </mc:AlternateContent>
      <p:pic>
        <p:nvPicPr>
          <p:cNvPr id="4" name="Picture 2" descr="\\172.16.3.215\data4\Graphics\Powerpoint\WILEY WORK\GILAT\Final Files\ch08\gilat_3e_eq_08_57.jpg"/>
          <p:cNvPicPr>
            <a:picLocks noChangeAspect="1" noChangeArrowheads="1"/>
          </p:cNvPicPr>
          <p:nvPr/>
        </p:nvPicPr>
        <p:blipFill>
          <a:blip r:embed="rId3" cstate="print"/>
          <a:stretch>
            <a:fillRect/>
          </a:stretch>
        </p:blipFill>
        <p:spPr bwMode="auto">
          <a:xfrm>
            <a:off x="685800" y="2548993"/>
            <a:ext cx="5577016" cy="621439"/>
          </a:xfrm>
          <a:prstGeom prst="rect">
            <a:avLst/>
          </a:prstGeom>
          <a:noFill/>
        </p:spPr>
      </p:pic>
      <p:pic>
        <p:nvPicPr>
          <p:cNvPr id="5" name="Picture 2" descr="\\172.16.3.215\data4\Graphics\Powerpoint\WILEY WORK\GILAT\Final Files\ch08\gilat_3e_eq_08_58.jpg"/>
          <p:cNvPicPr>
            <a:picLocks noChangeAspect="1" noChangeArrowheads="1"/>
          </p:cNvPicPr>
          <p:nvPr/>
        </p:nvPicPr>
        <p:blipFill>
          <a:blip r:embed="rId4" cstate="print"/>
          <a:stretch>
            <a:fillRect/>
          </a:stretch>
        </p:blipFill>
        <p:spPr bwMode="auto">
          <a:xfrm>
            <a:off x="685800" y="3535600"/>
            <a:ext cx="5626637" cy="630987"/>
          </a:xfrm>
          <a:prstGeom prst="rect">
            <a:avLst/>
          </a:prstGeom>
          <a:noFill/>
        </p:spPr>
      </p:pic>
    </p:spTree>
    <p:extLst>
      <p:ext uri="{BB962C8B-B14F-4D97-AF65-F5344CB8AC3E}">
        <p14:creationId xmlns:p14="http://schemas.microsoft.com/office/powerpoint/2010/main" val="147075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Numerical Partial Differentiation: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For example an approximation for the partial derivative at the point </a:t>
                </a:r>
                <a14:m>
                  <m:oMath xmlns:m="http://schemas.openxmlformats.org/officeDocument/2006/math">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𝑦</m:t>
                            </m:r>
                          </m:e>
                          <m:sub>
                            <m:r>
                              <a:rPr lang="en-GB" sz="2000" b="0" i="1" smtClean="0">
                                <a:latin typeface="Cambria Math" charset="0"/>
                                <a:ea typeface="Arial" charset="0"/>
                                <a:cs typeface="Arial" charset="0"/>
                              </a:rPr>
                              <m:t>𝑖</m:t>
                            </m:r>
                          </m:sub>
                        </m:sSub>
                      </m:e>
                    </m:d>
                  </m:oMath>
                </a14:m>
                <a:r>
                  <a:rPr lang="en-US" sz="2000" dirty="0">
                    <a:latin typeface="Arial" charset="0"/>
                    <a:ea typeface="Arial" charset="0"/>
                    <a:cs typeface="Arial" charset="0"/>
                  </a:rPr>
                  <a:t> with the two-point forward difference formula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59.jpg"/>
          <p:cNvPicPr>
            <a:picLocks noChangeAspect="1" noChangeArrowheads="1"/>
          </p:cNvPicPr>
          <p:nvPr/>
        </p:nvPicPr>
        <p:blipFill>
          <a:blip r:embed="rId3" cstate="print"/>
          <a:stretch>
            <a:fillRect/>
          </a:stretch>
        </p:blipFill>
        <p:spPr bwMode="auto">
          <a:xfrm>
            <a:off x="625467" y="3140242"/>
            <a:ext cx="5353380" cy="699763"/>
          </a:xfrm>
          <a:prstGeom prst="rect">
            <a:avLst/>
          </a:prstGeom>
          <a:noFill/>
        </p:spPr>
      </p:pic>
      <p:pic>
        <p:nvPicPr>
          <p:cNvPr id="5" name="Picture 2" descr="\\172.16.3.215\data4\Graphics\Powerpoint\WILEY WORK\GILAT\Final Files\ch08\gilat_3e_eq_08_60.jpg"/>
          <p:cNvPicPr>
            <a:picLocks noChangeAspect="1" noChangeArrowheads="1"/>
          </p:cNvPicPr>
          <p:nvPr/>
        </p:nvPicPr>
        <p:blipFill>
          <a:blip r:embed="rId4" cstate="print"/>
          <a:stretch>
            <a:fillRect/>
          </a:stretch>
        </p:blipFill>
        <p:spPr bwMode="auto">
          <a:xfrm>
            <a:off x="625467" y="4484346"/>
            <a:ext cx="5353380" cy="703587"/>
          </a:xfrm>
          <a:prstGeom prst="rect">
            <a:avLst/>
          </a:prstGeom>
          <a:noFill/>
        </p:spPr>
      </p:pic>
      <p:pic>
        <p:nvPicPr>
          <p:cNvPr id="6" name="Picture 2" descr="\\172.16.3.215\data4\Graphics\Powerpoint\WILEY WORK\GILAT\Final Files\ch08\gilat_3e_fig_08_7.jpg"/>
          <p:cNvPicPr>
            <a:picLocks noChangeAspect="1" noChangeArrowheads="1"/>
          </p:cNvPicPr>
          <p:nvPr/>
        </p:nvPicPr>
        <p:blipFill>
          <a:blip r:embed="rId5" cstate="print"/>
          <a:srcRect/>
          <a:stretch>
            <a:fillRect/>
          </a:stretch>
        </p:blipFill>
        <p:spPr bwMode="auto">
          <a:xfrm>
            <a:off x="5319269" y="2898684"/>
            <a:ext cx="2928130" cy="2575359"/>
          </a:xfrm>
          <a:prstGeom prst="rect">
            <a:avLst/>
          </a:prstGeom>
          <a:noFill/>
        </p:spPr>
      </p:pic>
    </p:spTree>
    <p:extLst>
      <p:ext uri="{BB962C8B-B14F-4D97-AF65-F5344CB8AC3E}">
        <p14:creationId xmlns:p14="http://schemas.microsoft.com/office/powerpoint/2010/main" val="1821635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Numerical Partial Differentiation:</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In the same way the two-point backward and central difference formulae are: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second partial derivatives with the three-point central difference formulae are: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8\gilat_3e_eq_08_61.jpg"/>
          <p:cNvPicPr>
            <a:picLocks noChangeAspect="1" noChangeArrowheads="1"/>
          </p:cNvPicPr>
          <p:nvPr/>
        </p:nvPicPr>
        <p:blipFill>
          <a:blip r:embed="rId2" cstate="print">
            <a:duotone>
              <a:prstClr val="black"/>
              <a:schemeClr val="accent3">
                <a:tint val="45000"/>
                <a:satMod val="400000"/>
              </a:schemeClr>
            </a:duotone>
          </a:blip>
          <a:stretch>
            <a:fillRect/>
          </a:stretch>
        </p:blipFill>
        <p:spPr bwMode="auto">
          <a:xfrm>
            <a:off x="663976" y="2041071"/>
            <a:ext cx="6768874" cy="725237"/>
          </a:xfrm>
          <a:prstGeom prst="rect">
            <a:avLst/>
          </a:prstGeom>
          <a:noFill/>
        </p:spPr>
      </p:pic>
      <p:pic>
        <p:nvPicPr>
          <p:cNvPr id="5" name="Picture 2" descr="\\172.16.3.215\data4\Graphics\Powerpoint\WILEY WORK\GILAT\Final Files\ch08\gilat_3e_eq_08_62.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663976" y="2766308"/>
            <a:ext cx="6737582" cy="673758"/>
          </a:xfrm>
          <a:prstGeom prst="rect">
            <a:avLst/>
          </a:prstGeom>
          <a:noFill/>
        </p:spPr>
      </p:pic>
      <p:pic>
        <p:nvPicPr>
          <p:cNvPr id="6" name="Picture 2" descr="\\172.16.3.215\data4\Graphics\Powerpoint\WILEY WORK\GILAT\Final Files\ch08\gilat_3e_eq_08_63.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663976" y="4387268"/>
            <a:ext cx="5786365" cy="719163"/>
          </a:xfrm>
          <a:prstGeom prst="rect">
            <a:avLst/>
          </a:prstGeom>
          <a:noFill/>
        </p:spPr>
      </p:pic>
      <p:pic>
        <p:nvPicPr>
          <p:cNvPr id="7" name="Picture 2" descr="\\172.16.3.215\data4\Graphics\Powerpoint\WILEY WORK\GILAT\Final Files\ch08\gilat_3e_eq_08_64.jpg"/>
          <p:cNvPicPr>
            <a:picLocks noChangeAspect="1" noChangeArrowheads="1"/>
          </p:cNvPicPr>
          <p:nvPr/>
        </p:nvPicPr>
        <p:blipFill>
          <a:blip r:embed="rId5" cstate="print">
            <a:duotone>
              <a:prstClr val="black"/>
              <a:schemeClr val="accent3">
                <a:tint val="45000"/>
                <a:satMod val="400000"/>
              </a:schemeClr>
            </a:duotone>
          </a:blip>
          <a:stretch>
            <a:fillRect/>
          </a:stretch>
        </p:blipFill>
        <p:spPr bwMode="auto">
          <a:xfrm>
            <a:off x="663975" y="5106430"/>
            <a:ext cx="5710727" cy="738315"/>
          </a:xfrm>
          <a:prstGeom prst="rect">
            <a:avLst/>
          </a:prstGeom>
          <a:noFill/>
        </p:spPr>
      </p:pic>
    </p:spTree>
    <p:extLst>
      <p:ext uri="{BB962C8B-B14F-4D97-AF65-F5344CB8AC3E}">
        <p14:creationId xmlns:p14="http://schemas.microsoft.com/office/powerpoint/2010/main" val="1564572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Numerical Partial Differentiation :</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second order partial derivative can also be mixed:</a:t>
                </a:r>
                <a:br>
                  <a:rPr lang="en-US" sz="2000" dirty="0">
                    <a:latin typeface="Arial" charset="0"/>
                    <a:ea typeface="Arial" charset="0"/>
                    <a:cs typeface="Arial" charset="0"/>
                  </a:rPr>
                </a:b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  </a:t>
                </a:r>
                <a14:m>
                  <m:oMath xmlns:m="http://schemas.openxmlformats.org/officeDocument/2006/math">
                    <m:f>
                      <m:fPr>
                        <m:ctrlPr>
                          <a:rPr lang="bg-BG" sz="2000" i="1" smtClean="0">
                            <a:latin typeface="Cambria Math" panose="02040503050406030204" pitchFamily="18" charset="0"/>
                            <a:ea typeface="Arial" charset="0"/>
                            <a:cs typeface="Arial" charset="0"/>
                          </a:rPr>
                        </m:ctrlPr>
                      </m:fPr>
                      <m:num>
                        <m:sSup>
                          <m:sSupPr>
                            <m:ctrlPr>
                              <a:rPr lang="bg-BG" sz="2000" i="1" smtClean="0">
                                <a:latin typeface="Cambria Math" panose="02040503050406030204" pitchFamily="18" charset="0"/>
                                <a:ea typeface="Cambria Math" charset="0"/>
                                <a:cs typeface="Cambria Math" charset="0"/>
                              </a:rPr>
                            </m:ctrlPr>
                          </m:sSupPr>
                          <m:e>
                            <m:r>
                              <a:rPr lang="bg-BG" sz="2000" i="1">
                                <a:latin typeface="Cambria Math" charset="0"/>
                                <a:ea typeface="Cambria Math" charset="0"/>
                                <a:cs typeface="Cambria Math" charset="0"/>
                              </a:rPr>
                              <m:t>𝛿</m:t>
                            </m:r>
                          </m:e>
                          <m:sup>
                            <m:r>
                              <a:rPr lang="en-GB" sz="2000" b="0" i="1" smtClean="0">
                                <a:latin typeface="Cambria Math" charset="0"/>
                                <a:ea typeface="Cambria Math" charset="0"/>
                                <a:cs typeface="Cambria Math" charset="0"/>
                              </a:rPr>
                              <m:t>2</m:t>
                            </m:r>
                          </m:sup>
                        </m:sSup>
                        <m:r>
                          <a:rPr lang="en-GB" sz="2000" b="0" i="1" smtClean="0">
                            <a:latin typeface="Cambria Math" charset="0"/>
                            <a:ea typeface="Cambria Math" charset="0"/>
                            <a:cs typeface="Cambria Math" charset="0"/>
                          </a:rPr>
                          <m:t>𝑓</m:t>
                        </m:r>
                      </m:num>
                      <m:den>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𝑥</m:t>
                        </m:r>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𝑦</m:t>
                        </m:r>
                      </m:den>
                    </m:f>
                    <m:r>
                      <a:rPr lang="en-GB" sz="2000" b="0" i="0" smtClean="0">
                        <a:latin typeface="Cambria Math" charset="0"/>
                        <a:ea typeface="Arial" charset="0"/>
                        <a:cs typeface="Arial" charset="0"/>
                      </a:rPr>
                      <m:t>= </m:t>
                    </m:r>
                    <m:f>
                      <m:fPr>
                        <m:ctrlPr>
                          <a:rPr lang="bg-BG" sz="2000" b="0" i="1" smtClean="0">
                            <a:latin typeface="Cambria Math" panose="02040503050406030204" pitchFamily="18" charset="0"/>
                            <a:ea typeface="Arial" charset="0"/>
                            <a:cs typeface="Arial" charset="0"/>
                          </a:rPr>
                        </m:ctrlPr>
                      </m:fPr>
                      <m:num>
                        <m:r>
                          <a:rPr lang="bg-BG" sz="2000" i="1">
                            <a:latin typeface="Cambria Math" charset="0"/>
                            <a:ea typeface="Cambria Math" charset="0"/>
                            <a:cs typeface="Cambria Math" charset="0"/>
                          </a:rPr>
                          <m:t>𝛿</m:t>
                        </m:r>
                      </m:num>
                      <m:den>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𝑦</m:t>
                        </m:r>
                      </m:den>
                    </m:f>
                    <m:d>
                      <m:dPr>
                        <m:ctrlPr>
                          <a:rPr lang="is-IS" sz="2000" b="0" i="1" smtClean="0">
                            <a:latin typeface="Cambria Math" panose="02040503050406030204" pitchFamily="18" charset="0"/>
                            <a:ea typeface="Arial" charset="0"/>
                            <a:cs typeface="Arial" charset="0"/>
                          </a:rPr>
                        </m:ctrlPr>
                      </m:dPr>
                      <m:e>
                        <m:f>
                          <m:fPr>
                            <m:ctrlPr>
                              <a:rPr lang="bg-BG" sz="2000" i="1">
                                <a:latin typeface="Cambria Math" panose="02040503050406030204" pitchFamily="18" charset="0"/>
                                <a:ea typeface="Arial" charset="0"/>
                                <a:cs typeface="Arial" charset="0"/>
                              </a:rPr>
                            </m:ctrlPr>
                          </m:fPr>
                          <m:num>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𝑓</m:t>
                            </m:r>
                          </m:num>
                          <m:den>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𝑥</m:t>
                            </m:r>
                          </m:den>
                        </m:f>
                      </m:e>
                    </m:d>
                    <m:r>
                      <a:rPr lang="en-GB" sz="2000" b="0" i="0" smtClean="0">
                        <a:latin typeface="Cambria Math" charset="0"/>
                        <a:ea typeface="Arial" charset="0"/>
                        <a:cs typeface="Arial" charset="0"/>
                      </a:rPr>
                      <m:t>=</m:t>
                    </m:r>
                    <m:r>
                      <a:rPr lang="en-GB" sz="2000">
                        <a:latin typeface="Cambria Math" charset="0"/>
                        <a:ea typeface="Arial" charset="0"/>
                        <a:cs typeface="Arial" charset="0"/>
                      </a:rPr>
                      <m:t>= </m:t>
                    </m:r>
                    <m:f>
                      <m:fPr>
                        <m:ctrlPr>
                          <a:rPr lang="bg-BG" sz="2000" i="1">
                            <a:latin typeface="Cambria Math" panose="02040503050406030204" pitchFamily="18" charset="0"/>
                            <a:ea typeface="Arial" charset="0"/>
                            <a:cs typeface="Arial" charset="0"/>
                          </a:rPr>
                        </m:ctrlPr>
                      </m:fPr>
                      <m:num>
                        <m:r>
                          <a:rPr lang="bg-BG" sz="2000" i="1">
                            <a:latin typeface="Cambria Math" charset="0"/>
                            <a:ea typeface="Cambria Math" charset="0"/>
                            <a:cs typeface="Cambria Math" charset="0"/>
                          </a:rPr>
                          <m:t>𝛿</m:t>
                        </m:r>
                      </m:num>
                      <m:den>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𝑥</m:t>
                        </m:r>
                      </m:den>
                    </m:f>
                    <m:d>
                      <m:dPr>
                        <m:ctrlPr>
                          <a:rPr lang="is-IS" sz="2000" i="1">
                            <a:latin typeface="Cambria Math" panose="02040503050406030204" pitchFamily="18" charset="0"/>
                            <a:ea typeface="Arial" charset="0"/>
                            <a:cs typeface="Arial" charset="0"/>
                          </a:rPr>
                        </m:ctrlPr>
                      </m:dPr>
                      <m:e>
                        <m:f>
                          <m:fPr>
                            <m:ctrlPr>
                              <a:rPr lang="bg-BG" sz="2000" i="1" smtClean="0">
                                <a:latin typeface="Cambria Math" panose="02040503050406030204" pitchFamily="18" charset="0"/>
                                <a:ea typeface="Arial" charset="0"/>
                                <a:cs typeface="Arial" charset="0"/>
                              </a:rPr>
                            </m:ctrlPr>
                          </m:fPr>
                          <m:num>
                            <m:r>
                              <a:rPr lang="bg-BG" sz="2000" i="1">
                                <a:latin typeface="Cambria Math" charset="0"/>
                                <a:ea typeface="Cambria Math" charset="0"/>
                                <a:cs typeface="Cambria Math" charset="0"/>
                              </a:rPr>
                              <m:t>𝛿</m:t>
                            </m:r>
                            <m:r>
                              <a:rPr lang="en-GB" sz="2000" i="1">
                                <a:latin typeface="Cambria Math" charset="0"/>
                                <a:ea typeface="Cambria Math" charset="0"/>
                                <a:cs typeface="Cambria Math" charset="0"/>
                              </a:rPr>
                              <m:t>𝑓</m:t>
                            </m:r>
                          </m:num>
                          <m:den>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𝑦</m:t>
                            </m:r>
                          </m:den>
                        </m:f>
                      </m:e>
                    </m:d>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 finite difference formula for the mixed derivative can be obtained by using the first-order finite difference formulae for partial derivatives.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184396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886" t="69910" r="12344" b="10270"/>
          <a:stretch/>
        </p:blipFill>
        <p:spPr>
          <a:xfrm>
            <a:off x="2823519" y="395416"/>
            <a:ext cx="4374292" cy="1359243"/>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971" t="8559" r="6147" b="19369"/>
          <a:stretch/>
        </p:blipFill>
        <p:spPr>
          <a:xfrm>
            <a:off x="2823519" y="1754659"/>
            <a:ext cx="4380470" cy="4942703"/>
          </a:xfrm>
          <a:prstGeom prst="rect">
            <a:avLst/>
          </a:prstGeom>
        </p:spPr>
      </p:pic>
    </p:spTree>
    <p:extLst>
      <p:ext uri="{BB962C8B-B14F-4D97-AF65-F5344CB8AC3E}">
        <p14:creationId xmlns:p14="http://schemas.microsoft.com/office/powerpoint/2010/main" val="1399203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fontScale="47500" lnSpcReduction="20000"/>
          </a:bodyPr>
          <a:lstStyle/>
          <a:p>
            <a:pPr marL="45720" indent="0">
              <a:buNone/>
            </a:pPr>
            <a:endParaRPr lang="en-US" b="1" i="1" dirty="0">
              <a:latin typeface="Arial" charset="0"/>
              <a:ea typeface="Arial" charset="0"/>
              <a:cs typeface="Arial" charset="0"/>
            </a:endParaRPr>
          </a:p>
          <a:p>
            <a:pPr marL="45720" indent="0">
              <a:buNone/>
            </a:pPr>
            <a:r>
              <a:rPr lang="en-US" sz="4200" b="1" i="1" dirty="0">
                <a:latin typeface="Arial" charset="0"/>
                <a:ea typeface="Arial" charset="0"/>
                <a:cs typeface="Arial" charset="0"/>
              </a:rPr>
              <a:t>Recommended Problems:</a:t>
            </a:r>
          </a:p>
          <a:p>
            <a:pPr marL="45720" indent="0">
              <a:buNone/>
            </a:pPr>
            <a:endParaRPr lang="en-US" sz="4200" b="1" i="1"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solved by hand (do at least 1):</a:t>
            </a:r>
          </a:p>
          <a:p>
            <a:pPr marL="45720" indent="0">
              <a:buNone/>
            </a:pPr>
            <a:r>
              <a:rPr lang="en-US" sz="4200" dirty="0">
                <a:latin typeface="Arial" charset="0"/>
                <a:ea typeface="Arial" charset="0"/>
                <a:cs typeface="Arial" charset="0"/>
              </a:rPr>
              <a:t>8.3, 8.8, 8.9</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programmed in MATLAB:</a:t>
            </a:r>
          </a:p>
          <a:p>
            <a:pPr marL="45720" indent="0">
              <a:buNone/>
            </a:pPr>
            <a:r>
              <a:rPr lang="en-US" sz="4200" dirty="0">
                <a:latin typeface="Arial" charset="0"/>
                <a:ea typeface="Arial" charset="0"/>
                <a:cs typeface="Arial" charset="0"/>
              </a:rPr>
              <a:t>8.19</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in Science and Engineering (do at least 1):</a:t>
            </a:r>
          </a:p>
          <a:p>
            <a:pPr marL="45720" indent="0">
              <a:buNone/>
            </a:pPr>
            <a:r>
              <a:rPr lang="en-US" sz="4200" dirty="0">
                <a:latin typeface="Arial" charset="0"/>
                <a:ea typeface="Arial" charset="0"/>
                <a:cs typeface="Arial" charset="0"/>
              </a:rPr>
              <a:t>8.31, 8.37</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You should pick out problems that you find interesting/challenging and do these too.</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p:spTree>
    <p:extLst>
      <p:ext uri="{BB962C8B-B14F-4D97-AF65-F5344CB8AC3E}">
        <p14:creationId xmlns:p14="http://schemas.microsoft.com/office/powerpoint/2010/main" val="170894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br>
                  <a:rPr lang="en-US" sz="2400" b="1" i="1" dirty="0">
                    <a:latin typeface="Arial" charset="0"/>
                    <a:ea typeface="Arial" charset="0"/>
                    <a:cs typeface="Arial" charset="0"/>
                  </a:rPr>
                </a:br>
                <a:r>
                  <a:rPr lang="en-US" sz="2400" b="1" i="1" dirty="0">
                    <a:latin typeface="Arial" charset="0"/>
                    <a:ea typeface="Arial" charset="0"/>
                    <a:cs typeface="Arial" charset="0"/>
                  </a:rPr>
                  <a:t>Background:</a:t>
                </a:r>
              </a:p>
              <a:p>
                <a:pPr marL="45720" indent="0">
                  <a:buNone/>
                </a:pPr>
                <a:endParaRPr lang="en-US" sz="2400" b="1" i="1" dirty="0">
                  <a:latin typeface="Arial" charset="0"/>
                  <a:ea typeface="Arial" charset="0"/>
                  <a:cs typeface="Arial" charset="0"/>
                </a:endParaRPr>
              </a:p>
              <a:p>
                <a:pPr marL="45720" indent="0">
                  <a:buNone/>
                </a:pPr>
                <a:r>
                  <a:rPr lang="en-US" sz="2400" dirty="0">
                    <a:latin typeface="Arial" charset="0"/>
                    <a:ea typeface="Arial" charset="0"/>
                    <a:cs typeface="Arial" charset="0"/>
                  </a:rPr>
                  <a:t>Another approach is to obtain an analytic expression for </a:t>
                </a:r>
                <a14:m>
                  <m:oMath xmlns:m="http://schemas.openxmlformats.org/officeDocument/2006/math">
                    <m:r>
                      <a:rPr lang="en-GB" sz="2400" b="0" i="1" smtClean="0">
                        <a:latin typeface="Cambria Math" charset="0"/>
                        <a:ea typeface="Arial" charset="0"/>
                        <a:cs typeface="Arial" charset="0"/>
                      </a:rPr>
                      <m:t>𝑓</m:t>
                    </m:r>
                    <m:r>
                      <a:rPr lang="en-GB" sz="2400" b="0" i="1" smtClean="0">
                        <a:latin typeface="Cambria Math" charset="0"/>
                        <a:ea typeface="Arial" charset="0"/>
                        <a:cs typeface="Arial" charset="0"/>
                      </a:rPr>
                      <m:t>(</m:t>
                    </m:r>
                    <m:r>
                      <a:rPr lang="en-GB" sz="2400" b="0" i="1" smtClean="0">
                        <a:latin typeface="Cambria Math" charset="0"/>
                        <a:ea typeface="Arial" charset="0"/>
                        <a:cs typeface="Arial" charset="0"/>
                      </a:rPr>
                      <m:t>𝑥</m:t>
                    </m:r>
                    <m:r>
                      <a:rPr lang="en-GB" sz="2400" b="0" i="1" smtClean="0">
                        <a:latin typeface="Cambria Math" charset="0"/>
                        <a:ea typeface="Arial" charset="0"/>
                        <a:cs typeface="Arial" charset="0"/>
                      </a:rPr>
                      <m:t>)</m:t>
                    </m:r>
                  </m:oMath>
                </a14:m>
                <a:r>
                  <a:rPr lang="en-US" sz="2400" dirty="0">
                    <a:latin typeface="Arial" charset="0"/>
                    <a:ea typeface="Arial" charset="0"/>
                    <a:cs typeface="Arial" charset="0"/>
                  </a:rPr>
                  <a:t> by curve fitting and differentiating the resulting analytic expression.</a:t>
                </a:r>
              </a:p>
              <a:p>
                <a:pPr marL="45720" indent="0">
                  <a:buNone/>
                </a:pPr>
                <a:endParaRPr lang="en-US" sz="2400"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582" r="-582"/>
                </a:stretch>
              </a:blipFill>
            </p:spPr>
            <p:txBody>
              <a:bodyPr/>
              <a:lstStyle/>
              <a:p>
                <a:r>
                  <a:rPr lang="en-US">
                    <a:noFill/>
                  </a:rPr>
                  <a:t> </a:t>
                </a:r>
              </a:p>
            </p:txBody>
          </p:sp>
        </mc:Fallback>
      </mc:AlternateContent>
      <p:pic>
        <p:nvPicPr>
          <p:cNvPr id="4" name="Picture 2" descr="Z:\Newmedia\Wiley\jira\bcs1095\Gilat3e\Work\Missing Images\gilat_3e_fig_08_02b.jpg"/>
          <p:cNvPicPr>
            <a:picLocks noChangeAspect="1" noChangeArrowheads="1"/>
          </p:cNvPicPr>
          <p:nvPr/>
        </p:nvPicPr>
        <p:blipFill>
          <a:blip r:embed="rId3"/>
          <a:srcRect/>
          <a:stretch>
            <a:fillRect/>
          </a:stretch>
        </p:blipFill>
        <p:spPr bwMode="auto">
          <a:xfrm>
            <a:off x="3009244" y="3018595"/>
            <a:ext cx="3637116" cy="3108508"/>
          </a:xfrm>
          <a:prstGeom prst="rect">
            <a:avLst/>
          </a:prstGeom>
          <a:noFill/>
        </p:spPr>
      </p:pic>
    </p:spTree>
    <p:extLst>
      <p:ext uri="{BB962C8B-B14F-4D97-AF65-F5344CB8AC3E}">
        <p14:creationId xmlns:p14="http://schemas.microsoft.com/office/powerpoint/2010/main" val="1034629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sz="2000" b="1" i="1" dirty="0">
              <a:latin typeface="Arial" charset="0"/>
              <a:ea typeface="Arial" charset="0"/>
              <a:cs typeface="Arial" charset="0"/>
            </a:endParaRPr>
          </a:p>
          <a:p>
            <a:pPr marL="45720" indent="0">
              <a:buNone/>
            </a:pPr>
            <a:r>
              <a:rPr lang="en-US" sz="2000" b="1" i="1" dirty="0">
                <a:latin typeface="Arial" charset="0"/>
                <a:ea typeface="Arial" charset="0"/>
                <a:cs typeface="Arial" charset="0"/>
              </a:rPr>
              <a:t>Background:</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Oftentimes there is a lot of scatter in experimental data which means that there can be large inaccuracies in differentiation using the finite difference method. This can be remedied by using higher order finite difference approximations which we will see later.</a:t>
            </a:r>
          </a:p>
        </p:txBody>
      </p:sp>
      <p:pic>
        <p:nvPicPr>
          <p:cNvPr id="4" name="Picture 2" descr="\\172.16.3.215\data4\Graphics\Powerpoint\WILEY WORK\GILAT\Final Files\ch08\gilat_3e_fig_08_3.jpg"/>
          <p:cNvPicPr>
            <a:picLocks noChangeAspect="1" noChangeArrowheads="1"/>
          </p:cNvPicPr>
          <p:nvPr/>
        </p:nvPicPr>
        <p:blipFill>
          <a:blip r:embed="rId2" cstate="print"/>
          <a:srcRect/>
          <a:stretch>
            <a:fillRect/>
          </a:stretch>
        </p:blipFill>
        <p:spPr bwMode="auto">
          <a:xfrm>
            <a:off x="2597240" y="3073337"/>
            <a:ext cx="4456927" cy="3072428"/>
          </a:xfrm>
          <a:prstGeom prst="rect">
            <a:avLst/>
          </a:prstGeom>
          <a:noFill/>
        </p:spPr>
      </p:pic>
    </p:spTree>
    <p:extLst>
      <p:ext uri="{BB962C8B-B14F-4D97-AF65-F5344CB8AC3E}">
        <p14:creationId xmlns:p14="http://schemas.microsoft.com/office/powerpoint/2010/main" val="159119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br>
                  <a:rPr lang="en-US" sz="2400" b="1" i="1" dirty="0">
                    <a:latin typeface="Arial" charset="0"/>
                    <a:ea typeface="Arial" charset="0"/>
                    <a:cs typeface="Arial" charset="0"/>
                  </a:rPr>
                </a:br>
                <a:r>
                  <a:rPr lang="en-US" sz="2400" b="1" i="1" dirty="0">
                    <a:latin typeface="Arial" charset="0"/>
                    <a:ea typeface="Arial" charset="0"/>
                    <a:cs typeface="Arial" charset="0"/>
                  </a:rPr>
                  <a:t>Finite Difference Approximation of the Derivative:</a:t>
                </a:r>
              </a:p>
              <a:p>
                <a:pPr marL="45720" indent="0">
                  <a:buNone/>
                </a:pPr>
                <a:endParaRPr lang="en-US" sz="2400" b="1" i="1" dirty="0">
                  <a:latin typeface="Arial" charset="0"/>
                  <a:ea typeface="Arial" charset="0"/>
                  <a:cs typeface="Arial" charset="0"/>
                </a:endParaRPr>
              </a:p>
              <a:p>
                <a:pPr marL="45720" indent="0">
                  <a:buNone/>
                </a:pPr>
                <a:r>
                  <a:rPr lang="en-US" sz="2400" dirty="0">
                    <a:latin typeface="Arial" charset="0"/>
                    <a:ea typeface="Arial" charset="0"/>
                    <a:cs typeface="Arial" charset="0"/>
                  </a:rPr>
                  <a:t>The derivative </a:t>
                </a:r>
                <a14:m>
                  <m:oMath xmlns:m="http://schemas.openxmlformats.org/officeDocument/2006/math">
                    <m:r>
                      <a:rPr lang="en-GB" sz="2400" b="0" i="1" smtClean="0">
                        <a:latin typeface="Cambria Math" charset="0"/>
                        <a:ea typeface="Arial" charset="0"/>
                        <a:cs typeface="Arial" charset="0"/>
                      </a:rPr>
                      <m:t>𝑓</m:t>
                    </m:r>
                    <m:r>
                      <a:rPr lang="en-GB" sz="2400" b="0" i="1" smtClean="0">
                        <a:latin typeface="Cambria Math" charset="0"/>
                        <a:ea typeface="Arial" charset="0"/>
                        <a:cs typeface="Arial" charset="0"/>
                      </a:rPr>
                      <m:t>′(</m:t>
                    </m:r>
                    <m:r>
                      <a:rPr lang="en-GB" sz="2400" b="0" i="1" smtClean="0">
                        <a:latin typeface="Cambria Math" charset="0"/>
                        <a:ea typeface="Arial" charset="0"/>
                        <a:cs typeface="Arial" charset="0"/>
                      </a:rPr>
                      <m:t>𝑥</m:t>
                    </m:r>
                    <m:r>
                      <a:rPr lang="en-GB" sz="2400" b="0" i="1" smtClean="0">
                        <a:latin typeface="Cambria Math" charset="0"/>
                        <a:ea typeface="Arial" charset="0"/>
                        <a:cs typeface="Arial" charset="0"/>
                      </a:rPr>
                      <m:t>)</m:t>
                    </m:r>
                  </m:oMath>
                </a14:m>
                <a:r>
                  <a:rPr lang="en-US" sz="2400" dirty="0">
                    <a:latin typeface="Arial" charset="0"/>
                    <a:ea typeface="Arial" charset="0"/>
                    <a:cs typeface="Arial" charset="0"/>
                  </a:rPr>
                  <a:t> of a function </a:t>
                </a:r>
                <a14:m>
                  <m:oMath xmlns:m="http://schemas.openxmlformats.org/officeDocument/2006/math">
                    <m:r>
                      <a:rPr lang="en-GB" sz="2400" b="0" i="1" smtClean="0">
                        <a:latin typeface="Cambria Math" charset="0"/>
                        <a:ea typeface="Arial" charset="0"/>
                        <a:cs typeface="Arial" charset="0"/>
                      </a:rPr>
                      <m:t>𝑓</m:t>
                    </m:r>
                    <m:r>
                      <a:rPr lang="en-GB" sz="2400" b="0" i="1" smtClean="0">
                        <a:latin typeface="Cambria Math" charset="0"/>
                        <a:ea typeface="Arial" charset="0"/>
                        <a:cs typeface="Arial" charset="0"/>
                      </a:rPr>
                      <m:t>(</m:t>
                    </m:r>
                    <m:r>
                      <a:rPr lang="en-GB" sz="2400" b="0" i="1" smtClean="0">
                        <a:latin typeface="Cambria Math" charset="0"/>
                        <a:ea typeface="Arial" charset="0"/>
                        <a:cs typeface="Arial" charset="0"/>
                      </a:rPr>
                      <m:t>𝑥</m:t>
                    </m:r>
                    <m:r>
                      <a:rPr lang="en-GB" sz="2400" b="0" i="1" smtClean="0">
                        <a:latin typeface="Cambria Math" charset="0"/>
                        <a:ea typeface="Arial" charset="0"/>
                        <a:cs typeface="Arial" charset="0"/>
                      </a:rPr>
                      <m:t>)</m:t>
                    </m:r>
                  </m:oMath>
                </a14:m>
                <a:r>
                  <a:rPr lang="en-US" sz="2400" dirty="0">
                    <a:latin typeface="Arial" charset="0"/>
                    <a:ea typeface="Arial" charset="0"/>
                    <a:cs typeface="Arial" charset="0"/>
                  </a:rPr>
                  <a:t> at the point </a:t>
                </a:r>
                <a14:m>
                  <m:oMath xmlns:m="http://schemas.openxmlformats.org/officeDocument/2006/math">
                    <m:r>
                      <a:rPr lang="en-GB" sz="2400" b="0" i="1" smtClean="0">
                        <a:latin typeface="Cambria Math" charset="0"/>
                        <a:ea typeface="Arial" charset="0"/>
                        <a:cs typeface="Arial" charset="0"/>
                      </a:rPr>
                      <m:t>𝑥</m:t>
                    </m:r>
                    <m:r>
                      <a:rPr lang="en-GB" sz="2400" b="0" i="1" smtClean="0">
                        <a:latin typeface="Cambria Math" charset="0"/>
                        <a:ea typeface="Arial" charset="0"/>
                        <a:cs typeface="Arial" charset="0"/>
                      </a:rPr>
                      <m:t>=</m:t>
                    </m:r>
                    <m:r>
                      <a:rPr lang="en-GB" sz="2400" b="0" i="1" smtClean="0">
                        <a:latin typeface="Cambria Math" charset="0"/>
                        <a:ea typeface="Arial" charset="0"/>
                        <a:cs typeface="Arial" charset="0"/>
                      </a:rPr>
                      <m:t>𝑎</m:t>
                    </m:r>
                  </m:oMath>
                </a14:m>
                <a:r>
                  <a:rPr lang="en-US" sz="2400" dirty="0">
                    <a:latin typeface="Arial" charset="0"/>
                    <a:ea typeface="Arial" charset="0"/>
                    <a:cs typeface="Arial" charset="0"/>
                  </a:rPr>
                  <a:t> is defined by:</a:t>
                </a: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r>
                  <a:rPr lang="en-US" sz="2400" dirty="0">
                    <a:latin typeface="Arial" charset="0"/>
                    <a:ea typeface="Arial" charset="0"/>
                    <a:cs typeface="Arial" charset="0"/>
                  </a:rPr>
                  <a:t>This is the slope of the tangent to </a:t>
                </a:r>
                <a:br>
                  <a:rPr lang="en-US" sz="2400" dirty="0">
                    <a:latin typeface="Arial" charset="0"/>
                    <a:ea typeface="Arial" charset="0"/>
                    <a:cs typeface="Arial" charset="0"/>
                  </a:rPr>
                </a:br>
                <a:r>
                  <a:rPr lang="en-US" sz="2400" dirty="0">
                    <a:latin typeface="Arial" charset="0"/>
                    <a:ea typeface="Arial" charset="0"/>
                    <a:cs typeface="Arial" charset="0"/>
                  </a:rPr>
                  <a:t>the function </a:t>
                </a:r>
                <a14:m>
                  <m:oMath xmlns:m="http://schemas.openxmlformats.org/officeDocument/2006/math">
                    <m:r>
                      <a:rPr lang="en-GB" sz="2400" b="0" i="1" smtClean="0">
                        <a:latin typeface="Cambria Math" charset="0"/>
                        <a:ea typeface="Arial" charset="0"/>
                        <a:cs typeface="Arial" charset="0"/>
                      </a:rPr>
                      <m:t>𝑓</m:t>
                    </m:r>
                    <m:r>
                      <a:rPr lang="en-GB" sz="2400" b="0" i="1" smtClean="0">
                        <a:latin typeface="Cambria Math" charset="0"/>
                        <a:ea typeface="Arial" charset="0"/>
                        <a:cs typeface="Arial" charset="0"/>
                      </a:rPr>
                      <m:t>(</m:t>
                    </m:r>
                    <m:r>
                      <a:rPr lang="en-GB" sz="2400" b="0" i="1" smtClean="0">
                        <a:latin typeface="Cambria Math" charset="0"/>
                        <a:ea typeface="Arial" charset="0"/>
                        <a:cs typeface="Arial" charset="0"/>
                      </a:rPr>
                      <m:t>𝑥</m:t>
                    </m:r>
                    <m:r>
                      <a:rPr lang="en-GB" sz="2400" b="0" i="1" smtClean="0">
                        <a:latin typeface="Cambria Math" charset="0"/>
                        <a:ea typeface="Arial" charset="0"/>
                        <a:cs typeface="Arial" charset="0"/>
                      </a:rPr>
                      <m:t>)</m:t>
                    </m:r>
                  </m:oMath>
                </a14:m>
                <a:r>
                  <a:rPr lang="en-US" sz="2400" dirty="0">
                    <a:latin typeface="Arial" charset="0"/>
                    <a:ea typeface="Arial" charset="0"/>
                    <a:cs typeface="Arial" charset="0"/>
                  </a:rPr>
                  <a:t> at the point </a:t>
                </a:r>
                <a14:m>
                  <m:oMath xmlns:m="http://schemas.openxmlformats.org/officeDocument/2006/math">
                    <m:r>
                      <a:rPr lang="en-GB" sz="2400" i="1">
                        <a:latin typeface="Cambria Math" charset="0"/>
                        <a:ea typeface="Arial" charset="0"/>
                        <a:cs typeface="Arial" charset="0"/>
                      </a:rPr>
                      <m:t>𝑥</m:t>
                    </m:r>
                    <m:r>
                      <a:rPr lang="en-GB" sz="2400" i="1">
                        <a:latin typeface="Cambria Math" charset="0"/>
                        <a:ea typeface="Arial" charset="0"/>
                        <a:cs typeface="Arial" charset="0"/>
                      </a:rPr>
                      <m:t>=</m:t>
                    </m:r>
                    <m:r>
                      <a:rPr lang="en-GB" sz="2400" i="1">
                        <a:latin typeface="Cambria Math" charset="0"/>
                        <a:ea typeface="Arial" charset="0"/>
                        <a:cs typeface="Arial" charset="0"/>
                      </a:rPr>
                      <m:t>𝑎</m:t>
                    </m:r>
                  </m:oMath>
                </a14:m>
                <a:r>
                  <a:rPr lang="en-US" sz="2400" dirty="0">
                    <a:latin typeface="Arial" charset="0"/>
                    <a:ea typeface="Arial" charset="0"/>
                    <a:cs typeface="Arial" charset="0"/>
                  </a:rPr>
                  <a:t>. </a:t>
                </a:r>
                <a:br>
                  <a:rPr lang="en-US" sz="2400" dirty="0">
                    <a:latin typeface="Arial" charset="0"/>
                    <a:ea typeface="Arial" charset="0"/>
                    <a:cs typeface="Arial" charset="0"/>
                  </a:rPr>
                </a:br>
                <a:r>
                  <a:rPr lang="en-US" sz="2400" dirty="0">
                    <a:latin typeface="Arial" charset="0"/>
                    <a:ea typeface="Arial" charset="0"/>
                    <a:cs typeface="Arial" charset="0"/>
                  </a:rPr>
                  <a:t>The derivative is obtained by </a:t>
                </a:r>
                <a:br>
                  <a:rPr lang="en-US" sz="2400" dirty="0">
                    <a:latin typeface="Arial" charset="0"/>
                    <a:ea typeface="Arial" charset="0"/>
                    <a:cs typeface="Arial" charset="0"/>
                  </a:rPr>
                </a:br>
                <a:r>
                  <a:rPr lang="en-US" sz="2400" dirty="0">
                    <a:latin typeface="Arial" charset="0"/>
                    <a:ea typeface="Arial" charset="0"/>
                    <a:cs typeface="Arial" charset="0"/>
                  </a:rPr>
                  <a:t>choosing a point </a:t>
                </a:r>
                <a14:m>
                  <m:oMath xmlns:m="http://schemas.openxmlformats.org/officeDocument/2006/math">
                    <m:r>
                      <a:rPr lang="en-GB" sz="2400" b="0" i="1" smtClean="0">
                        <a:latin typeface="Cambria Math" charset="0"/>
                        <a:ea typeface="Arial" charset="0"/>
                        <a:cs typeface="Arial" charset="0"/>
                      </a:rPr>
                      <m:t>𝑥</m:t>
                    </m:r>
                  </m:oMath>
                </a14:m>
                <a:r>
                  <a:rPr lang="en-US" sz="2400" dirty="0">
                    <a:latin typeface="Arial" charset="0"/>
                    <a:ea typeface="Arial" charset="0"/>
                    <a:cs typeface="Arial" charset="0"/>
                  </a:rPr>
                  <a:t> </a:t>
                </a:r>
                <a:br>
                  <a:rPr lang="en-US" sz="2400" dirty="0">
                    <a:latin typeface="Arial" charset="0"/>
                    <a:ea typeface="Arial" charset="0"/>
                    <a:cs typeface="Arial" charset="0"/>
                  </a:rPr>
                </a:br>
                <a:r>
                  <a:rPr lang="en-US" sz="2400" dirty="0">
                    <a:latin typeface="Arial" charset="0"/>
                    <a:ea typeface="Arial" charset="0"/>
                    <a:cs typeface="Arial" charset="0"/>
                  </a:rPr>
                  <a:t>close to </a:t>
                </a:r>
                <a14:m>
                  <m:oMath xmlns:m="http://schemas.openxmlformats.org/officeDocument/2006/math">
                    <m:r>
                      <a:rPr lang="en-GB" sz="2400" b="0" i="1" smtClean="0">
                        <a:latin typeface="Cambria Math" charset="0"/>
                        <a:ea typeface="Arial" charset="0"/>
                        <a:cs typeface="Arial" charset="0"/>
                      </a:rPr>
                      <m:t>𝑎</m:t>
                    </m:r>
                  </m:oMath>
                </a14:m>
                <a:r>
                  <a:rPr lang="en-US" sz="2400" dirty="0">
                    <a:latin typeface="Arial" charset="0"/>
                    <a:ea typeface="Arial" charset="0"/>
                    <a:cs typeface="Arial" charset="0"/>
                  </a:rPr>
                  <a:t> and calculating the </a:t>
                </a:r>
                <a:br>
                  <a:rPr lang="en-US" sz="2400" dirty="0">
                    <a:latin typeface="Arial" charset="0"/>
                    <a:ea typeface="Arial" charset="0"/>
                    <a:cs typeface="Arial" charset="0"/>
                  </a:rPr>
                </a:br>
                <a:r>
                  <a:rPr lang="en-US" sz="2400" dirty="0">
                    <a:latin typeface="Arial" charset="0"/>
                    <a:ea typeface="Arial" charset="0"/>
                    <a:cs typeface="Arial" charset="0"/>
                  </a:rPr>
                  <a:t>slope of the line containing the </a:t>
                </a:r>
                <a:br>
                  <a:rPr lang="en-US" sz="2400" dirty="0">
                    <a:latin typeface="Arial" charset="0"/>
                    <a:ea typeface="Arial" charset="0"/>
                    <a:cs typeface="Arial" charset="0"/>
                  </a:rPr>
                </a:br>
                <a:r>
                  <a:rPr lang="en-US" sz="2400" dirty="0">
                    <a:latin typeface="Arial" charset="0"/>
                    <a:ea typeface="Arial" charset="0"/>
                    <a:cs typeface="Arial" charset="0"/>
                  </a:rPr>
                  <a:t>two points. Clearly the closer </a:t>
                </a:r>
                <a14:m>
                  <m:oMath xmlns:m="http://schemas.openxmlformats.org/officeDocument/2006/math">
                    <m:r>
                      <a:rPr lang="en-GB" sz="2400" b="0" i="1" smtClean="0">
                        <a:latin typeface="Cambria Math" charset="0"/>
                        <a:ea typeface="Arial" charset="0"/>
                        <a:cs typeface="Arial" charset="0"/>
                      </a:rPr>
                      <m:t>𝑥</m:t>
                    </m:r>
                  </m:oMath>
                </a14:m>
                <a:r>
                  <a:rPr lang="en-US" sz="2400" dirty="0">
                    <a:latin typeface="Arial" charset="0"/>
                    <a:ea typeface="Arial" charset="0"/>
                    <a:cs typeface="Arial" charset="0"/>
                  </a:rPr>
                  <a:t> </a:t>
                </a:r>
                <a:br>
                  <a:rPr lang="en-US" sz="2400" dirty="0">
                    <a:latin typeface="Arial" charset="0"/>
                    <a:ea typeface="Arial" charset="0"/>
                    <a:cs typeface="Arial" charset="0"/>
                  </a:rPr>
                </a:br>
                <a:r>
                  <a:rPr lang="en-US" sz="2400" dirty="0">
                    <a:latin typeface="Arial" charset="0"/>
                    <a:ea typeface="Arial" charset="0"/>
                    <a:cs typeface="Arial" charset="0"/>
                  </a:rPr>
                  <a:t>is to </a:t>
                </a:r>
                <a14:m>
                  <m:oMath xmlns:m="http://schemas.openxmlformats.org/officeDocument/2006/math">
                    <m:r>
                      <a:rPr lang="en-GB" sz="2400" b="0" i="1" smtClean="0">
                        <a:latin typeface="Cambria Math" charset="0"/>
                        <a:ea typeface="Arial" charset="0"/>
                        <a:cs typeface="Arial" charset="0"/>
                      </a:rPr>
                      <m:t>𝑎</m:t>
                    </m:r>
                  </m:oMath>
                </a14:m>
                <a:r>
                  <a:rPr lang="en-US" sz="2400" dirty="0">
                    <a:latin typeface="Arial" charset="0"/>
                    <a:ea typeface="Arial" charset="0"/>
                    <a:cs typeface="Arial" charset="0"/>
                  </a:rPr>
                  <a:t> the more accurate the result. </a:t>
                </a:r>
                <a:endParaRPr lang="en-US" sz="2400"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582"/>
                </a:stretch>
              </a:blipFill>
            </p:spPr>
            <p:txBody>
              <a:bodyPr/>
              <a:lstStyle/>
              <a:p>
                <a:r>
                  <a:rPr lang="en-US">
                    <a:noFill/>
                  </a:rPr>
                  <a:t> </a:t>
                </a:r>
              </a:p>
            </p:txBody>
          </p:sp>
        </mc:Fallback>
      </mc:AlternateContent>
      <p:pic>
        <p:nvPicPr>
          <p:cNvPr id="4" name="Picture 2" descr="\\172.16.3.215\data4\Graphics\Powerpoint\WILEY WORK\GILAT\Final Files\ch08\gilat_3e_eq_08_04.jpg"/>
          <p:cNvPicPr>
            <a:picLocks noChangeAspect="1" noChangeArrowheads="1"/>
          </p:cNvPicPr>
          <p:nvPr/>
        </p:nvPicPr>
        <p:blipFill>
          <a:blip r:embed="rId3" cstate="print"/>
          <a:stretch>
            <a:fillRect/>
          </a:stretch>
        </p:blipFill>
        <p:spPr bwMode="auto">
          <a:xfrm>
            <a:off x="702905" y="2289461"/>
            <a:ext cx="5946173" cy="598865"/>
          </a:xfrm>
          <a:prstGeom prst="rect">
            <a:avLst/>
          </a:prstGeom>
          <a:noFill/>
        </p:spPr>
      </p:pic>
      <p:sp>
        <p:nvSpPr>
          <p:cNvPr id="2" name="TextBox 1"/>
          <p:cNvSpPr txBox="1"/>
          <p:nvPr/>
        </p:nvSpPr>
        <p:spPr>
          <a:xfrm>
            <a:off x="4114800" y="2973355"/>
            <a:ext cx="65" cy="276999"/>
          </a:xfrm>
          <a:prstGeom prst="rect">
            <a:avLst/>
          </a:prstGeom>
          <a:noFill/>
        </p:spPr>
        <p:txBody>
          <a:bodyPr wrap="none" lIns="0" tIns="0" rIns="0" bIns="0" rtlCol="0">
            <a:spAutoFit/>
          </a:bodyPr>
          <a:lstStyle/>
          <a:p>
            <a:endParaRPr lang="en-US" dirty="0"/>
          </a:p>
        </p:txBody>
      </p:sp>
      <p:pic>
        <p:nvPicPr>
          <p:cNvPr id="5" name="Picture 2" descr="\\172.16.3.215\data4\Graphics\Powerpoint\WILEY WORK\GILAT\Final Files\ch08\gilat_3e_fig_08_4.jpg"/>
          <p:cNvPicPr>
            <a:picLocks noChangeAspect="1" noChangeArrowheads="1"/>
          </p:cNvPicPr>
          <p:nvPr/>
        </p:nvPicPr>
        <p:blipFill>
          <a:blip r:embed="rId4" cstate="print"/>
          <a:srcRect/>
          <a:stretch>
            <a:fillRect/>
          </a:stretch>
        </p:blipFill>
        <p:spPr bwMode="auto">
          <a:xfrm>
            <a:off x="5595503" y="3261109"/>
            <a:ext cx="3177062" cy="3043133"/>
          </a:xfrm>
          <a:prstGeom prst="rect">
            <a:avLst/>
          </a:prstGeom>
          <a:noFill/>
        </p:spPr>
      </p:pic>
    </p:spTree>
    <p:extLst>
      <p:ext uri="{BB962C8B-B14F-4D97-AF65-F5344CB8AC3E}">
        <p14:creationId xmlns:p14="http://schemas.microsoft.com/office/powerpoint/2010/main" val="323649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br>
                  <a:rPr lang="en-US" sz="2000" b="1" i="1" dirty="0">
                    <a:latin typeface="Arial" charset="0"/>
                    <a:ea typeface="Arial" charset="0"/>
                    <a:cs typeface="Arial" charset="0"/>
                  </a:rPr>
                </a:br>
                <a:r>
                  <a:rPr lang="en-US" sz="2000" b="1" i="1" dirty="0">
                    <a:latin typeface="Arial" charset="0"/>
                    <a:ea typeface="Arial" charset="0"/>
                    <a:cs typeface="Arial" charset="0"/>
                  </a:rPr>
                  <a:t>Finite Difference Approximation of the Derivative:</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In finite difference approximations of the derivative, values of the function at different points in the </a:t>
                </a:r>
                <a:r>
                  <a:rPr lang="en-US" sz="2000" dirty="0" err="1">
                    <a:latin typeface="Arial" charset="0"/>
                    <a:ea typeface="Arial" charset="0"/>
                    <a:cs typeface="Arial" charset="0"/>
                  </a:rPr>
                  <a:t>neighbourhood</a:t>
                </a:r>
                <a:r>
                  <a:rPr lang="en-US" sz="2000" dirty="0">
                    <a:latin typeface="Arial" charset="0"/>
                    <a:ea typeface="Arial" charset="0"/>
                    <a:cs typeface="Arial" charset="0"/>
                  </a:rPr>
                  <a:t> of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are used for estimating the slope. Three such fundamental variants exist:</a:t>
                </a:r>
                <a:br>
                  <a:rPr lang="en-US" sz="2000" dirty="0">
                    <a:latin typeface="Arial" charset="0"/>
                    <a:ea typeface="Arial" charset="0"/>
                    <a:cs typeface="Arial" charset="0"/>
                  </a:rPr>
                </a:br>
                <a:br>
                  <a:rPr lang="en-US" sz="2000" dirty="0">
                    <a:latin typeface="Arial" charset="0"/>
                    <a:ea typeface="Arial" charset="0"/>
                    <a:cs typeface="Arial" charset="0"/>
                  </a:rPr>
                </a:br>
                <a:r>
                  <a:rPr lang="en-US" sz="2000" dirty="0">
                    <a:latin typeface="Arial" charset="0"/>
                    <a:ea typeface="Arial" charset="0"/>
                    <a:cs typeface="Arial" charset="0"/>
                  </a:rPr>
                  <a:t>1. The forward difference formula:</a:t>
                </a:r>
              </a:p>
              <a:p>
                <a:pPr marL="45720" indent="0">
                  <a:buNone/>
                </a:pPr>
                <a:br>
                  <a:rPr lang="en-US" sz="2000" dirty="0">
                    <a:latin typeface="Arial" charset="0"/>
                    <a:ea typeface="Arial" charset="0"/>
                    <a:cs typeface="Arial" charset="0"/>
                  </a:rPr>
                </a:br>
                <a:br>
                  <a:rPr lang="en-US" sz="2000" dirty="0">
                    <a:latin typeface="Arial" charset="0"/>
                    <a:ea typeface="Arial" charset="0"/>
                    <a:cs typeface="Arial" charset="0"/>
                  </a:rPr>
                </a:br>
                <a:br>
                  <a:rPr lang="en-US" sz="2000" dirty="0">
                    <a:latin typeface="Arial" charset="0"/>
                    <a:ea typeface="Arial" charset="0"/>
                    <a:cs typeface="Arial" charset="0"/>
                  </a:rPr>
                </a:br>
                <a:br>
                  <a:rPr lang="en-US" sz="2000" dirty="0">
                    <a:latin typeface="Arial" charset="0"/>
                    <a:ea typeface="Arial" charset="0"/>
                    <a:cs typeface="Arial" charset="0"/>
                  </a:rPr>
                </a:br>
                <a:r>
                  <a:rPr lang="en-US" sz="2000" dirty="0">
                    <a:latin typeface="Arial" charset="0"/>
                    <a:ea typeface="Arial" charset="0"/>
                    <a:cs typeface="Arial" charset="0"/>
                  </a:rPr>
                  <a:t>2. The backward difference formula:</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3. The central difference formula:</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05.jpg"/>
          <p:cNvPicPr>
            <a:picLocks noChangeAspect="1" noChangeArrowheads="1"/>
          </p:cNvPicPr>
          <p:nvPr/>
        </p:nvPicPr>
        <p:blipFill>
          <a:blip r:embed="rId3" cstate="print"/>
          <a:stretch>
            <a:fillRect/>
          </a:stretch>
        </p:blipFill>
        <p:spPr bwMode="auto">
          <a:xfrm>
            <a:off x="933061" y="2907573"/>
            <a:ext cx="4340715" cy="635605"/>
          </a:xfrm>
          <a:prstGeom prst="rect">
            <a:avLst/>
          </a:prstGeom>
          <a:noFill/>
        </p:spPr>
      </p:pic>
      <p:pic>
        <p:nvPicPr>
          <p:cNvPr id="5" name="Picture 2" descr="\\172.16.3.215\data4\Graphics\Powerpoint\WILEY WORK\GILAT\Final Files\ch08\gilat_3e_eq_08_06.jpg"/>
          <p:cNvPicPr>
            <a:picLocks noChangeAspect="1" noChangeArrowheads="1"/>
          </p:cNvPicPr>
          <p:nvPr/>
        </p:nvPicPr>
        <p:blipFill>
          <a:blip r:embed="rId4" cstate="print"/>
          <a:stretch>
            <a:fillRect/>
          </a:stretch>
        </p:blipFill>
        <p:spPr bwMode="auto">
          <a:xfrm>
            <a:off x="933061" y="4477363"/>
            <a:ext cx="4410962" cy="671096"/>
          </a:xfrm>
          <a:prstGeom prst="rect">
            <a:avLst/>
          </a:prstGeom>
          <a:noFill/>
        </p:spPr>
      </p:pic>
      <p:pic>
        <p:nvPicPr>
          <p:cNvPr id="6" name="Picture 2" descr="\\172.16.3.215\data4\Graphics\Powerpoint\WILEY WORK\GILAT\Final Files\ch08\gilat_3e_eq_08_07.jpg"/>
          <p:cNvPicPr>
            <a:picLocks noChangeAspect="1" noChangeArrowheads="1"/>
          </p:cNvPicPr>
          <p:nvPr/>
        </p:nvPicPr>
        <p:blipFill>
          <a:blip r:embed="rId5" cstate="print"/>
          <a:stretch>
            <a:fillRect/>
          </a:stretch>
        </p:blipFill>
        <p:spPr bwMode="auto">
          <a:xfrm>
            <a:off x="933061" y="6061216"/>
            <a:ext cx="4596858" cy="666544"/>
          </a:xfrm>
          <a:prstGeom prst="rect">
            <a:avLst/>
          </a:prstGeom>
          <a:noFill/>
        </p:spPr>
      </p:pic>
    </p:spTree>
    <p:extLst>
      <p:ext uri="{BB962C8B-B14F-4D97-AF65-F5344CB8AC3E}">
        <p14:creationId xmlns:p14="http://schemas.microsoft.com/office/powerpoint/2010/main" val="151786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Approximation of the Derivative: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If the function is slowly varying then the central difference formula is usually the most accurate. That being said all are accurate if the </a:t>
            </a:r>
            <a:r>
              <a:rPr lang="en-US" sz="2000" dirty="0" err="1">
                <a:latin typeface="Arial" charset="0"/>
                <a:ea typeface="Arial" charset="0"/>
                <a:cs typeface="Arial" charset="0"/>
              </a:rPr>
              <a:t>spacings</a:t>
            </a:r>
            <a:r>
              <a:rPr lang="en-US" sz="2000" dirty="0">
                <a:latin typeface="Arial" charset="0"/>
                <a:ea typeface="Arial" charset="0"/>
                <a:cs typeface="Arial" charset="0"/>
              </a:rPr>
              <a:t> between the points are made very small.</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5" name="Picture 2" descr="\\172.16.3.215\data4\Graphics\Powerpoint\WILEY WORK\GILAT\Final Files\ch08\gilat_3e_fig_08_5.jpg"/>
          <p:cNvPicPr>
            <a:picLocks noChangeAspect="1" noChangeArrowheads="1"/>
          </p:cNvPicPr>
          <p:nvPr/>
        </p:nvPicPr>
        <p:blipFill>
          <a:blip r:embed="rId2" cstate="print"/>
          <a:srcRect/>
          <a:stretch>
            <a:fillRect/>
          </a:stretch>
        </p:blipFill>
        <p:spPr bwMode="auto">
          <a:xfrm>
            <a:off x="1262743" y="2994975"/>
            <a:ext cx="6668278" cy="2067712"/>
          </a:xfrm>
          <a:prstGeom prst="rect">
            <a:avLst/>
          </a:prstGeom>
          <a:noFill/>
        </p:spPr>
      </p:pic>
    </p:spTree>
    <p:extLst>
      <p:ext uri="{BB962C8B-B14F-4D97-AF65-F5344CB8AC3E}">
        <p14:creationId xmlns:p14="http://schemas.microsoft.com/office/powerpoint/2010/main" val="383744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197" t="8739" r="6147" b="9370"/>
          <a:stretch/>
        </p:blipFill>
        <p:spPr>
          <a:xfrm>
            <a:off x="111211" y="1007938"/>
            <a:ext cx="4368113" cy="561614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774" t="8559" r="12681" b="9279"/>
          <a:stretch/>
        </p:blipFill>
        <p:spPr>
          <a:xfrm>
            <a:off x="4670854" y="1007938"/>
            <a:ext cx="4361935" cy="5634681"/>
          </a:xfrm>
          <a:prstGeom prst="rect">
            <a:avLst/>
          </a:prstGeom>
        </p:spPr>
      </p:pic>
    </p:spTree>
    <p:extLst>
      <p:ext uri="{BB962C8B-B14F-4D97-AF65-F5344CB8AC3E}">
        <p14:creationId xmlns:p14="http://schemas.microsoft.com/office/powerpoint/2010/main" val="1521751702"/>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4301</TotalTime>
  <Words>1402</Words>
  <Application>Microsoft Macintosh PowerPoint</Application>
  <PresentationFormat>On-screen Show (4:3)</PresentationFormat>
  <Paragraphs>320</Paragraphs>
  <Slides>36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Cambria Math</vt:lpstr>
      <vt:lpstr>Georgia</vt:lpstr>
      <vt:lpstr>Trebuchet MS</vt:lpstr>
      <vt:lpstr>Slipstream</vt:lpstr>
      <vt:lpstr>Chapter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208</cp:revision>
  <dcterms:created xsi:type="dcterms:W3CDTF">2016-01-06T15:48:15Z</dcterms:created>
  <dcterms:modified xsi:type="dcterms:W3CDTF">2018-04-12T10:00:58Z</dcterms:modified>
</cp:coreProperties>
</file>